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1"/>
  </p:sldMasterIdLst>
  <p:notesMasterIdLst>
    <p:notesMasterId r:id="rId31"/>
  </p:notesMasterIdLst>
  <p:sldIdLst>
    <p:sldId id="256" r:id="rId2"/>
    <p:sldId id="269" r:id="rId3"/>
    <p:sldId id="308" r:id="rId4"/>
    <p:sldId id="309" r:id="rId5"/>
    <p:sldId id="259" r:id="rId6"/>
    <p:sldId id="310" r:id="rId7"/>
    <p:sldId id="311" r:id="rId8"/>
    <p:sldId id="312" r:id="rId9"/>
    <p:sldId id="313" r:id="rId10"/>
    <p:sldId id="314" r:id="rId11"/>
    <p:sldId id="315" r:id="rId12"/>
    <p:sldId id="332" r:id="rId13"/>
    <p:sldId id="260" r:id="rId14"/>
    <p:sldId id="316" r:id="rId15"/>
    <p:sldId id="317" r:id="rId16"/>
    <p:sldId id="318" r:id="rId17"/>
    <p:sldId id="319" r:id="rId18"/>
    <p:sldId id="320" r:id="rId19"/>
    <p:sldId id="321" r:id="rId20"/>
    <p:sldId id="322" r:id="rId21"/>
    <p:sldId id="323" r:id="rId22"/>
    <p:sldId id="262" r:id="rId23"/>
    <p:sldId id="325" r:id="rId24"/>
    <p:sldId id="326" r:id="rId25"/>
    <p:sldId id="328" r:id="rId26"/>
    <p:sldId id="327" r:id="rId27"/>
    <p:sldId id="334" r:id="rId28"/>
    <p:sldId id="330" r:id="rId29"/>
    <p:sldId id="33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87"/>
    <p:restoredTop sz="94694"/>
  </p:normalViewPr>
  <p:slideViewPr>
    <p:cSldViewPr snapToGrid="0">
      <p:cViewPr>
        <p:scale>
          <a:sx n="130" d="100"/>
          <a:sy n="130" d="100"/>
        </p:scale>
        <p:origin x="-328"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E72E1-8FC4-DB4A-BF23-05F1D0A77A35}" type="datetimeFigureOut">
              <a:rPr lang="en-US" smtClean="0"/>
              <a:t>3/2/25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AD1655-F474-8446-B1A1-C043BFDA3ED1}" type="slidenum">
              <a:rPr lang="en-US" smtClean="0"/>
              <a:t>‹#›</a:t>
            </a:fld>
            <a:endParaRPr lang="en-US"/>
          </a:p>
        </p:txBody>
      </p:sp>
    </p:spTree>
    <p:extLst>
      <p:ext uri="{BB962C8B-B14F-4D97-AF65-F5344CB8AC3E}">
        <p14:creationId xmlns:p14="http://schemas.microsoft.com/office/powerpoint/2010/main" val="2535089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23924F-52DD-A642-99AF-C54472759689}" type="datetime1">
              <a:rPr lang="en-US" smtClean="0"/>
              <a:t>3/8/25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4123271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565842-E518-1C4B-A0C2-166720EF97C8}" type="datetime1">
              <a:rPr lang="en-US" smtClean="0"/>
              <a:t>3/8/25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359390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6EB5817-D2BE-284A-87E6-93EEDA491C9E}" type="datetime1">
              <a:rPr lang="en-US" smtClean="0"/>
              <a:t>3/8/25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54965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25FA18-EAE2-214B-A8AD-3E40A886D0E1}" type="datetime1">
              <a:rPr lang="en-US" smtClean="0"/>
              <a:t>3/8/25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01488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859A7-FCD5-6346-8C39-4A5C885000B1}" type="datetime1">
              <a:rPr lang="en-US" smtClean="0"/>
              <a:t>3/8/25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1208724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3829DC1-6821-B245-ADCD-A17F587EC116}" type="datetime1">
              <a:rPr lang="en-US" smtClean="0"/>
              <a:t>3/8/25</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146430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6E432C5-7BA7-9847-9135-A75A6680ACF9}" type="datetime1">
              <a:rPr lang="en-US" smtClean="0"/>
              <a:t>3/8/25</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2196224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336D69-0E91-2B48-9B87-E53A7A785019}" type="datetime1">
              <a:rPr lang="en-US" smtClean="0"/>
              <a:t>3/8/25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727830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BCC29-DE3A-2145-9507-BAFE4B57FF5D}" type="datetime1">
              <a:rPr lang="en-US" smtClean="0"/>
              <a:t>3/8/25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07190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648D99-2B16-8546-89F4-D2BA73449B6D}" type="datetime1">
              <a:rPr lang="en-US" smtClean="0"/>
              <a:t>3/8/25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63694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ED711C-3A24-F447-AA48-BA469C600CAA}" type="datetime1">
              <a:rPr lang="en-US" smtClean="0"/>
              <a:t>3/8/25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51116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4ADBC1-FF9C-9C4F-9D65-C9F78D1A96DB}" type="datetime1">
              <a:rPr lang="en-US" smtClean="0"/>
              <a:t>3/8/25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2149392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9CA98D-D696-4241-9DF8-CC4EED6898D8}" type="datetime1">
              <a:rPr lang="en-US" smtClean="0"/>
              <a:t>3/8/25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613005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15EF974-6365-E843-8F55-62390F6D6447}" type="datetime1">
              <a:rPr lang="en-US" smtClean="0"/>
              <a:t>3/8/25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46300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556536A-295B-FD4E-8744-875D9A40BEBB}" type="datetime1">
              <a:rPr lang="en-US" smtClean="0"/>
              <a:t>3/8/25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2536779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1A8F619-8FC3-9542-974D-0EB73961E763}" type="datetime1">
              <a:rPr lang="en-US" smtClean="0"/>
              <a:t>3/8/25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2799909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7245FF-E517-714E-98C4-107A8A2E8841}" type="datetime1">
              <a:rPr lang="en-US" smtClean="0"/>
              <a:t>3/8/25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310760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80E62ED-8BCA-2741-8FE0-FD6264017F18}" type="datetime1">
              <a:rPr lang="en-US" smtClean="0"/>
              <a:t>3/8/25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1422042519"/>
      </p:ext>
    </p:extLst>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dashlane.com/blog/byod-policies-for-organizations" TargetMode="External"/><Relationship Id="rId2" Type="http://schemas.openxmlformats.org/officeDocument/2006/relationships/hyperlink" Target="https://cdn2.hubspot.net/hub/445439/file-2042247754-pdf/images/Sample-BYOD-Policy-Template.pdf%3Ft=1468565447264"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Picture 3" descr="An abstract genetic concept">
            <a:extLst>
              <a:ext uri="{FF2B5EF4-FFF2-40B4-BE49-F238E27FC236}">
                <a16:creationId xmlns:a16="http://schemas.microsoft.com/office/drawing/2014/main" id="{28DA8776-4A6B-86E4-5CE8-00561AF1D87B}"/>
              </a:ext>
            </a:extLst>
          </p:cNvPr>
          <p:cNvPicPr>
            <a:picLocks noChangeAspect="1"/>
          </p:cNvPicPr>
          <p:nvPr/>
        </p:nvPicPr>
        <p:blipFill>
          <a:blip r:embed="rId3">
            <a:duotone>
              <a:prstClr val="black"/>
              <a:schemeClr val="accent5">
                <a:tint val="45000"/>
                <a:satMod val="400000"/>
              </a:schemeClr>
            </a:duotone>
            <a:alphaModFix amt="25000"/>
          </a:blip>
          <a:srcRect t="38658" r="9091" b="10205"/>
          <a:stretch/>
        </p:blipFill>
        <p:spPr>
          <a:xfrm>
            <a:off x="0" y="10520"/>
            <a:ext cx="12265572" cy="6857990"/>
          </a:xfrm>
          <a:prstGeom prst="rect">
            <a:avLst/>
          </a:prstGeom>
        </p:spPr>
      </p:pic>
      <p:sp>
        <p:nvSpPr>
          <p:cNvPr id="2" name="Title 1">
            <a:extLst>
              <a:ext uri="{FF2B5EF4-FFF2-40B4-BE49-F238E27FC236}">
                <a16:creationId xmlns:a16="http://schemas.microsoft.com/office/drawing/2014/main" id="{1B095A59-0EFD-68A7-0C13-19D09413324C}"/>
              </a:ext>
            </a:extLst>
          </p:cNvPr>
          <p:cNvSpPr>
            <a:spLocks noGrp="1"/>
          </p:cNvSpPr>
          <p:nvPr>
            <p:ph type="ctrTitle"/>
          </p:nvPr>
        </p:nvSpPr>
        <p:spPr>
          <a:xfrm>
            <a:off x="1068388" y="723905"/>
            <a:ext cx="8825658" cy="3329581"/>
          </a:xfrm>
        </p:spPr>
        <p:txBody>
          <a:bodyPr>
            <a:normAutofit/>
          </a:bodyPr>
          <a:lstStyle/>
          <a:p>
            <a:r>
              <a:rPr lang="en-US" sz="6000" dirty="0"/>
              <a:t>SEC285</a:t>
            </a:r>
            <a:br>
              <a:rPr lang="en-US" sz="6000" dirty="0"/>
            </a:br>
            <a:r>
              <a:rPr lang="en-US" sz="2400" dirty="0"/>
              <a:t>FUNDAMENTALS OF INFORMATION SYSTEMS SECURITY</a:t>
            </a:r>
            <a:r>
              <a:rPr lang="en-US" sz="3600" dirty="0"/>
              <a:t> </a:t>
            </a:r>
            <a:endParaRPr lang="en-US" sz="6000" dirty="0"/>
          </a:p>
        </p:txBody>
      </p:sp>
      <p:sp>
        <p:nvSpPr>
          <p:cNvPr id="3" name="Subtitle 2">
            <a:extLst>
              <a:ext uri="{FF2B5EF4-FFF2-40B4-BE49-F238E27FC236}">
                <a16:creationId xmlns:a16="http://schemas.microsoft.com/office/drawing/2014/main" id="{1ECB8311-F944-A836-0C62-DDA8EC7D5299}"/>
              </a:ext>
            </a:extLst>
          </p:cNvPr>
          <p:cNvSpPr>
            <a:spLocks noGrp="1"/>
          </p:cNvSpPr>
          <p:nvPr>
            <p:ph type="subTitle" idx="1"/>
          </p:nvPr>
        </p:nvSpPr>
        <p:spPr/>
        <p:txBody>
          <a:bodyPr>
            <a:normAutofit fontScale="92500" lnSpcReduction="10000"/>
          </a:bodyPr>
          <a:lstStyle/>
          <a:p>
            <a:pPr>
              <a:lnSpc>
                <a:spcPct val="90000"/>
              </a:lnSpc>
            </a:pPr>
            <a:r>
              <a:rPr lang="en-US" sz="1800" dirty="0">
                <a:solidFill>
                  <a:schemeClr val="tx1"/>
                </a:solidFill>
              </a:rPr>
              <a:t>Final Project</a:t>
            </a:r>
          </a:p>
          <a:p>
            <a:pPr>
              <a:lnSpc>
                <a:spcPct val="90000"/>
              </a:lnSpc>
            </a:pPr>
            <a:endParaRPr lang="en-US" sz="900" dirty="0">
              <a:solidFill>
                <a:schemeClr val="tx1"/>
              </a:solidFill>
            </a:endParaRPr>
          </a:p>
          <a:p>
            <a:pPr>
              <a:lnSpc>
                <a:spcPct val="90000"/>
              </a:lnSpc>
            </a:pPr>
            <a:r>
              <a:rPr lang="en-US" sz="1800" dirty="0">
                <a:solidFill>
                  <a:schemeClr val="tx1"/>
                </a:solidFill>
              </a:rPr>
              <a:t>Jason Banister</a:t>
            </a:r>
          </a:p>
        </p:txBody>
      </p:sp>
      <p:sp>
        <p:nvSpPr>
          <p:cNvPr id="5" name="Slide Number Placeholder 4">
            <a:extLst>
              <a:ext uri="{FF2B5EF4-FFF2-40B4-BE49-F238E27FC236}">
                <a16:creationId xmlns:a16="http://schemas.microsoft.com/office/drawing/2014/main" id="{4A99AD70-9BBF-C4B1-46DA-A1CFD387C5DB}"/>
              </a:ext>
            </a:extLst>
          </p:cNvPr>
          <p:cNvSpPr>
            <a:spLocks noGrp="1"/>
          </p:cNvSpPr>
          <p:nvPr>
            <p:ph type="sldNum" sz="quarter" idx="12"/>
          </p:nvPr>
        </p:nvSpPr>
        <p:spPr/>
        <p:txBody>
          <a:bodyPr/>
          <a:lstStyle/>
          <a:p>
            <a:fld id="{4854181D-6920-4594-9A5D-6CE56DC9F8B2}" type="slidenum">
              <a:rPr lang="en-US" smtClean="0"/>
              <a:t>1</a:t>
            </a:fld>
            <a:endParaRPr lang="en-US"/>
          </a:p>
        </p:txBody>
      </p:sp>
    </p:spTree>
    <p:extLst>
      <p:ext uri="{BB962C8B-B14F-4D97-AF65-F5344CB8AC3E}">
        <p14:creationId xmlns:p14="http://schemas.microsoft.com/office/powerpoint/2010/main" val="152058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1484671" y="699319"/>
            <a:ext cx="8458200" cy="5715000"/>
          </a:xfrm>
        </p:spPr>
        <p:txBody>
          <a:bodyPr>
            <a:normAutofit fontScale="92500" lnSpcReduction="20000"/>
          </a:bodyPr>
          <a:lstStyle/>
          <a:p>
            <a:pPr>
              <a:buAutoNum type="arabicPeriod"/>
            </a:pPr>
            <a:r>
              <a:rPr lang="en-US" sz="1800" b="1" dirty="0">
                <a:latin typeface="Times New Roman" panose="02020603050405020304" pitchFamily="18" charset="0"/>
                <a:ea typeface="Calibri" panose="020F0502020204030204" pitchFamily="34" charset="0"/>
              </a:rPr>
              <a:t>Overview: </a:t>
            </a:r>
          </a:p>
          <a:p>
            <a:pPr marL="0" indent="0">
              <a:buNone/>
            </a:pPr>
            <a:br>
              <a:rPr lang="en-US" sz="1200" dirty="0">
                <a:latin typeface="Times New Roman" panose="02020603050405020304" pitchFamily="18" charset="0"/>
                <a:ea typeface="Calibri" panose="020F0502020204030204" pitchFamily="34" charset="0"/>
              </a:rPr>
            </a:br>
            <a:r>
              <a:rPr lang="en-US" sz="1800" dirty="0">
                <a:latin typeface="Times New Roman" panose="02020603050405020304" pitchFamily="18" charset="0"/>
                <a:ea typeface="Calibri" panose="020F0502020204030204" pitchFamily="34" charset="0"/>
              </a:rPr>
              <a:t>Tablets, smartphones and laptops have become integral tools in modern enterprise.  Social media has become a way to contact and communicate with clients.  Smartphones make company representatives available to clients.  Laptops enable the transfer of data and media from remote locations.  Although they have become important business tools, these devices also allow technical attacks to endanger confidential data.</a:t>
            </a:r>
          </a:p>
          <a:p>
            <a:pPr marL="0" indent="0">
              <a:buNone/>
            </a:pPr>
            <a:endParaRPr lang="en-US" sz="1200" dirty="0">
              <a:latin typeface="Times New Roman" panose="02020603050405020304" pitchFamily="18" charset="0"/>
            </a:endParaRPr>
          </a:p>
          <a:p>
            <a:pPr marL="0" indent="0">
              <a:buNone/>
            </a:pPr>
            <a:r>
              <a:rPr lang="en-US" sz="1800" b="1" dirty="0">
                <a:latin typeface="Times New Roman" panose="02020603050405020304" pitchFamily="18" charset="0"/>
              </a:rPr>
              <a:t>2.   Purpose:  </a:t>
            </a:r>
          </a:p>
          <a:p>
            <a:pPr marL="0" indent="0">
              <a:buNone/>
            </a:pPr>
            <a:r>
              <a:rPr lang="en-US" sz="1800" dirty="0">
                <a:latin typeface="Times New Roman" panose="02020603050405020304" pitchFamily="18" charset="0"/>
                <a:ea typeface="Calibri" panose="020F0502020204030204" pitchFamily="34" charset="0"/>
                <a:cs typeface="Times New Roman" panose="02020603050405020304" pitchFamily="18" charset="0"/>
              </a:rPr>
              <a:t>The purpose of this policy is to to establish clear guidelines and procedures for employees using their personal devices (like smartphones, laptops, or tablets) for work-related activities, while ensuring the security of company data, network infrastructure, and compliance with relevant regulations. ABC Corporation also wishes </a:t>
            </a:r>
            <a:r>
              <a:rPr lang="en-US" sz="1800" spc="5" dirty="0">
                <a:latin typeface="Times New Roman" panose="02020603050405020304" pitchFamily="18" charset="0"/>
                <a:ea typeface="Times New Roman" panose="02020603050405020304" pitchFamily="18" charset="0"/>
                <a:cs typeface="Times New Roman" panose="02020603050405020304" pitchFamily="18" charset="0"/>
              </a:rPr>
              <a:t>to identify devices that introduce unnecessary vulnerabilities to the organization's computing resources.  Timely discovery of potential issues and vulnerabilities can help eliminate or mitigate loss of confidential data and protect the company against “hacking” attacks.</a:t>
            </a:r>
          </a:p>
          <a:p>
            <a:pPr marL="0" indent="0">
              <a:buNone/>
            </a:pPr>
            <a:endParaRPr lang="en-US" sz="1800" spc="5"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spc="5" dirty="0">
                <a:latin typeface="Times New Roman" panose="02020603050405020304" pitchFamily="18" charset="0"/>
                <a:ea typeface="Calibri" panose="020F0502020204030204" pitchFamily="34" charset="0"/>
                <a:cs typeface="Times New Roman" panose="02020603050405020304" pitchFamily="18" charset="0"/>
              </a:rPr>
              <a:t>ABC Corporation also wishes to balance the benefits of employee flexibility and cost savings with the need to protect sensitive corporate information and maintain network security, define acceptable use of personal devices for work, establish clear responsibilities and procedures for device management, data protection and incident response in case of device loss, theft, or compromises.</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br>
              <a:rPr lang="en-US" sz="1200" dirty="0">
                <a:latin typeface="Times New Roman" panose="02020603050405020304" pitchFamily="18" charset="0"/>
                <a:ea typeface="Calibri" panose="020F0502020204030204" pitchFamily="34" charset="0"/>
                <a:cs typeface="Times New Roman" panose="02020603050405020304" pitchFamily="18" charset="0"/>
              </a:rPr>
            </a:b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
        <p:nvSpPr>
          <p:cNvPr id="2" name="Slide Number Placeholder 1">
            <a:extLst>
              <a:ext uri="{FF2B5EF4-FFF2-40B4-BE49-F238E27FC236}">
                <a16:creationId xmlns:a16="http://schemas.microsoft.com/office/drawing/2014/main" id="{579D9A0F-FC4F-14FC-0DBA-D5AA3695B2F1}"/>
              </a:ext>
            </a:extLst>
          </p:cNvPr>
          <p:cNvSpPr>
            <a:spLocks noGrp="1"/>
          </p:cNvSpPr>
          <p:nvPr>
            <p:ph type="sldNum" sz="quarter" idx="12"/>
          </p:nvPr>
        </p:nvSpPr>
        <p:spPr/>
        <p:txBody>
          <a:bodyPr/>
          <a:lstStyle/>
          <a:p>
            <a:fld id="{4854181D-6920-4594-9A5D-6CE56DC9F8B2}" type="slidenum">
              <a:rPr lang="en-US" smtClean="0"/>
              <a:t>10</a:t>
            </a:fld>
            <a:endParaRPr lang="en-US"/>
          </a:p>
        </p:txBody>
      </p:sp>
    </p:spTree>
    <p:extLst>
      <p:ext uri="{BB962C8B-B14F-4D97-AF65-F5344CB8AC3E}">
        <p14:creationId xmlns:p14="http://schemas.microsoft.com/office/powerpoint/2010/main" val="808643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1484671" y="836971"/>
            <a:ext cx="8458200" cy="5715000"/>
          </a:xfrm>
        </p:spPr>
        <p:txBody>
          <a:bodyPr>
            <a:noAutofit/>
          </a:bodyPr>
          <a:lstStyle/>
          <a:p>
            <a:pPr marL="0" indent="0">
              <a:buNone/>
            </a:pPr>
            <a:r>
              <a:rPr lang="en-US" sz="1800" b="1" dirty="0">
                <a:latin typeface="Times New Roman" panose="02020603050405020304" pitchFamily="18" charset="0"/>
                <a:ea typeface="Calibri" panose="020F0502020204030204" pitchFamily="34" charset="0"/>
              </a:rPr>
              <a:t>3. Scope: </a:t>
            </a:r>
          </a:p>
          <a:p>
            <a:pPr marL="0" indent="0">
              <a:buNone/>
            </a:pPr>
            <a:br>
              <a:rPr lang="en-US" sz="1800" dirty="0">
                <a:latin typeface="Times New Roman" panose="02020603050405020304" pitchFamily="18" charset="0"/>
                <a:ea typeface="Calibri" panose="020F0502020204030204" pitchFamily="34" charset="0"/>
              </a:rPr>
            </a:br>
            <a:r>
              <a:rPr lang="en-US" sz="1800" dirty="0">
                <a:latin typeface="Times New Roman" panose="02020603050405020304" pitchFamily="18" charset="0"/>
                <a:cs typeface="Times New Roman" panose="02020603050405020304" pitchFamily="18" charset="0"/>
              </a:rPr>
              <a:t>The scope of this BYOD policy only includes employee-owned iOS and Android smartphones and tablets and is focused on the “work” segment of the personal mobile device. The company will limit the scope of its management and security of the employee’s personal mobile device to those threats that create a legal and compliance issue on the “work segment” portion of the device.</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b="1" dirty="0">
                <a:latin typeface="Times New Roman" panose="02020603050405020304" pitchFamily="18" charset="0"/>
              </a:rPr>
              <a:t>4. Policy:  </a:t>
            </a:r>
          </a:p>
          <a:p>
            <a:pPr marL="0" indent="0">
              <a:buNone/>
            </a:pPr>
            <a:r>
              <a:rPr lang="en-US" sz="1800" dirty="0">
                <a:latin typeface="Times New Roman" panose="02020603050405020304" pitchFamily="18" charset="0"/>
                <a:cs typeface="Times New Roman" panose="02020603050405020304" pitchFamily="18" charset="0"/>
              </a:rPr>
              <a:t>The following are the minimum requirements for a device to be considered compliant:</a:t>
            </a:r>
          </a:p>
          <a:p>
            <a:pPr>
              <a:spcAft>
                <a:spcPts val="750"/>
              </a:spcAf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 device must be running Operating System X.</a:t>
            </a:r>
          </a:p>
          <a:p>
            <a:pPr>
              <a:spcAft>
                <a:spcPts val="750"/>
              </a:spcAf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 device must have the latest available patches for Operating System X installed.</a:t>
            </a:r>
          </a:p>
          <a:p>
            <a:pPr>
              <a:spcAft>
                <a:spcPts val="750"/>
              </a:spcAf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 device must have an up-to-date antivirus software installed.</a:t>
            </a:r>
          </a:p>
          <a:p>
            <a:pPr>
              <a:spcAft>
                <a:spcPts val="750"/>
              </a:spcAf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 device must have a firewall in place.</a:t>
            </a:r>
          </a:p>
          <a:p>
            <a:pPr marL="0" indent="0">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9ACDE673-82D6-C05C-C3F8-CB49EB62A569}"/>
              </a:ext>
            </a:extLst>
          </p:cNvPr>
          <p:cNvSpPr>
            <a:spLocks noGrp="1"/>
          </p:cNvSpPr>
          <p:nvPr>
            <p:ph type="sldNum" sz="quarter" idx="12"/>
          </p:nvPr>
        </p:nvSpPr>
        <p:spPr/>
        <p:txBody>
          <a:bodyPr/>
          <a:lstStyle/>
          <a:p>
            <a:fld id="{4854181D-6920-4594-9A5D-6CE56DC9F8B2}" type="slidenum">
              <a:rPr lang="en-US" smtClean="0"/>
              <a:t>11</a:t>
            </a:fld>
            <a:endParaRPr lang="en-US"/>
          </a:p>
        </p:txBody>
      </p:sp>
    </p:spTree>
    <p:extLst>
      <p:ext uri="{BB962C8B-B14F-4D97-AF65-F5344CB8AC3E}">
        <p14:creationId xmlns:p14="http://schemas.microsoft.com/office/powerpoint/2010/main" val="2794293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A1BC5E-2FAE-D8B3-F108-82AD15DD00F0}"/>
              </a:ext>
            </a:extLst>
          </p:cNvPr>
          <p:cNvSpPr txBox="1"/>
          <p:nvPr/>
        </p:nvSpPr>
        <p:spPr>
          <a:xfrm>
            <a:off x="2040193" y="1166372"/>
            <a:ext cx="8111613" cy="4031873"/>
          </a:xfrm>
          <a:prstGeom prst="rect">
            <a:avLst/>
          </a:prstGeom>
          <a:noFill/>
        </p:spPr>
        <p:txBody>
          <a:bodyPr wrap="square">
            <a:spAutoFit/>
          </a:bodyPr>
          <a:lstStyle/>
          <a:p>
            <a:pPr marL="0" indent="0">
              <a:spcAft>
                <a:spcPts val="750"/>
              </a:spcAft>
              <a:buNone/>
            </a:pPr>
            <a:r>
              <a:rPr lang="en-US" sz="1800" b="1" dirty="0">
                <a:latin typeface="Times New Roman" panose="02020603050405020304" pitchFamily="18" charset="0"/>
                <a:cs typeface="Times New Roman" panose="02020603050405020304" pitchFamily="18" charset="0"/>
              </a:rPr>
              <a:t>Noncompliance and Remediation</a:t>
            </a:r>
          </a:p>
          <a:p>
            <a:pPr marL="0" indent="0">
              <a:spcAft>
                <a:spcPts val="750"/>
              </a:spcAft>
              <a:buNone/>
            </a:pPr>
            <a:endParaRPr lang="en-US" sz="1800" b="1" dirty="0">
              <a:latin typeface="Times New Roman" panose="02020603050405020304" pitchFamily="18" charset="0"/>
              <a:cs typeface="Times New Roman" panose="02020603050405020304" pitchFamily="18" charset="0"/>
            </a:endParaRPr>
          </a:p>
          <a:p>
            <a:pPr>
              <a:spcAft>
                <a:spcPts val="750"/>
              </a:spcAft>
            </a:pPr>
            <a:r>
              <a:rPr lang="en-US" sz="1800" dirty="0">
                <a:latin typeface="Times New Roman" panose="02020603050405020304" pitchFamily="18" charset="0"/>
                <a:cs typeface="Times New Roman" panose="02020603050405020304" pitchFamily="18" charset="0"/>
              </a:rPr>
              <a:t>If a device does not meet these requirements, it is considered noncompliant and will not be granted access to ABC Corporation's network. Noncompliant devices are required to undergo a remediation process to address the areas of noncompliance.</a:t>
            </a:r>
          </a:p>
          <a:p>
            <a:pPr>
              <a:spcAft>
                <a:spcPts val="750"/>
              </a:spcAft>
            </a:pPr>
            <a:endParaRPr lang="en-US" sz="1800" dirty="0">
              <a:latin typeface="Times New Roman" panose="02020603050405020304" pitchFamily="18" charset="0"/>
              <a:cs typeface="Times New Roman" panose="02020603050405020304" pitchFamily="18" charset="0"/>
            </a:endParaRPr>
          </a:p>
          <a:p>
            <a:pPr>
              <a:spcAft>
                <a:spcPts val="750"/>
              </a:spcAft>
            </a:pPr>
            <a:r>
              <a:rPr lang="en-US" sz="1800" dirty="0">
                <a:latin typeface="Times New Roman" panose="02020603050405020304" pitchFamily="18" charset="0"/>
                <a:cs typeface="Times New Roman" panose="02020603050405020304" pitchFamily="18" charset="0"/>
              </a:rPr>
              <a:t>The responsibility for remediation falls on the device owner. They must take the necessary steps to bring their device into compliance, such as updating their operating system, installing the necessary patches, or setting up a firewall.</a:t>
            </a:r>
          </a:p>
          <a:p>
            <a:pPr>
              <a:spcAft>
                <a:spcPts val="750"/>
              </a:spcAft>
            </a:pPr>
            <a:endParaRPr lang="en-US" sz="1800" dirty="0">
              <a:latin typeface="Times New Roman" panose="02020603050405020304" pitchFamily="18" charset="0"/>
              <a:cs typeface="Times New Roman" panose="02020603050405020304" pitchFamily="18" charset="0"/>
            </a:endParaRPr>
          </a:p>
          <a:p>
            <a:pPr>
              <a:spcAft>
                <a:spcPts val="750"/>
              </a:spcAft>
            </a:pPr>
            <a:r>
              <a:rPr lang="en-US" sz="1800" dirty="0">
                <a:latin typeface="Times New Roman" panose="02020603050405020304" pitchFamily="18" charset="0"/>
                <a:cs typeface="Times New Roman" panose="02020603050405020304" pitchFamily="18" charset="0"/>
              </a:rPr>
              <a:t>Once the remediation process is complete, the device will be reassessed for compliance. If it meets all the requirements, it will be granted access to the network.</a:t>
            </a:r>
          </a:p>
        </p:txBody>
      </p:sp>
      <p:sp>
        <p:nvSpPr>
          <p:cNvPr id="5" name="Slide Number Placeholder 4">
            <a:extLst>
              <a:ext uri="{FF2B5EF4-FFF2-40B4-BE49-F238E27FC236}">
                <a16:creationId xmlns:a16="http://schemas.microsoft.com/office/drawing/2014/main" id="{ED085B51-75BA-E144-1B06-8007BC55E2BF}"/>
              </a:ext>
            </a:extLst>
          </p:cNvPr>
          <p:cNvSpPr>
            <a:spLocks noGrp="1"/>
          </p:cNvSpPr>
          <p:nvPr>
            <p:ph type="sldNum" sz="quarter" idx="12"/>
          </p:nvPr>
        </p:nvSpPr>
        <p:spPr/>
        <p:txBody>
          <a:bodyPr/>
          <a:lstStyle/>
          <a:p>
            <a:fld id="{4854181D-6920-4594-9A5D-6CE56DC9F8B2}" type="slidenum">
              <a:rPr lang="en-US" smtClean="0"/>
              <a:t>12</a:t>
            </a:fld>
            <a:endParaRPr lang="en-US"/>
          </a:p>
        </p:txBody>
      </p:sp>
    </p:spTree>
    <p:extLst>
      <p:ext uri="{BB962C8B-B14F-4D97-AF65-F5344CB8AC3E}">
        <p14:creationId xmlns:p14="http://schemas.microsoft.com/office/powerpoint/2010/main" val="1865597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1866900" y="571500"/>
            <a:ext cx="8458200" cy="5715000"/>
          </a:xfrm>
        </p:spPr>
        <p:txBody>
          <a:bodyPr>
            <a:normAutofit lnSpcReduction="10000"/>
          </a:bodyPr>
          <a:lstStyle/>
          <a:p>
            <a:pPr marL="0" indent="0">
              <a:buNone/>
            </a:pPr>
            <a:r>
              <a:rPr lang="en-US" sz="1600" b="1" dirty="0">
                <a:latin typeface="Times New Roman" panose="02020603050405020304" pitchFamily="18" charset="0"/>
                <a:ea typeface="Calibri" panose="020F0502020204030204" pitchFamily="34" charset="0"/>
              </a:rPr>
              <a:t>5. Policy Compliance: </a:t>
            </a:r>
          </a:p>
          <a:p>
            <a:pPr marL="0" indent="0">
              <a:buNone/>
            </a:pPr>
            <a:endParaRPr lang="en-US" sz="800" dirty="0">
              <a:latin typeface="Times New Roman" panose="02020603050405020304" pitchFamily="18" charset="0"/>
              <a:ea typeface="Calibri" panose="020F0502020204030204" pitchFamily="34" charset="0"/>
            </a:endParaRPr>
          </a:p>
          <a:p>
            <a:pPr marL="0" indent="0">
              <a:buNone/>
            </a:pPr>
            <a:r>
              <a:rPr lang="en-US" sz="1700" dirty="0">
                <a:latin typeface="Times New Roman" panose="02020603050405020304" pitchFamily="18" charset="0"/>
                <a:ea typeface="Calibri" panose="020F0502020204030204" pitchFamily="34" charset="0"/>
              </a:rPr>
              <a:t>The ABC Corporation team will verify compliance with this policy through various methods, including but not limited to periodic walk-throughs, video monitoring, intrusion detection tools, business tool reports, internal and external audits, and feedback to the policy owner. </a:t>
            </a:r>
          </a:p>
          <a:p>
            <a:pPr marL="0" indent="0">
              <a:buNone/>
            </a:pPr>
            <a:r>
              <a:rPr lang="en-US" sz="1700" dirty="0">
                <a:latin typeface="Times New Roman" panose="02020603050405020304" pitchFamily="18" charset="0"/>
                <a:ea typeface="Calibri" panose="020F0502020204030204" pitchFamily="34" charset="0"/>
              </a:rPr>
              <a:t>An employee found to have violated this policy may be subject to disciplinary actions up to and including termination of employment. </a:t>
            </a:r>
          </a:p>
          <a:p>
            <a:pPr marL="0" indent="0">
              <a:buNone/>
            </a:pPr>
            <a:endParaRPr lang="en-US" sz="900" dirty="0">
              <a:latin typeface="Times New Roman" panose="02020603050405020304" pitchFamily="18" charset="0"/>
            </a:endParaRPr>
          </a:p>
          <a:p>
            <a:pPr marL="228600" indent="-228600">
              <a:buAutoNum type="arabicPeriod"/>
            </a:pPr>
            <a:r>
              <a:rPr lang="en-US" sz="1700" dirty="0">
                <a:latin typeface="Times New Roman" panose="02020603050405020304" pitchFamily="18" charset="0"/>
                <a:ea typeface="Calibri" panose="020F0502020204030204" pitchFamily="34" charset="0"/>
              </a:rPr>
              <a:t>First violation of this policy will result in the employee receiving a warning from their manager that they are in violation of policy as well as an official warning being placed in the employee’s personnel file. </a:t>
            </a:r>
          </a:p>
          <a:p>
            <a:pPr marL="228600" indent="-228600">
              <a:buAutoNum type="arabicPeriod" startAt="2"/>
            </a:pPr>
            <a:r>
              <a:rPr lang="en-US" sz="1700" dirty="0">
                <a:latin typeface="Times New Roman" panose="02020603050405020304" pitchFamily="18" charset="0"/>
                <a:ea typeface="Calibri" panose="020F0502020204030204" pitchFamily="34" charset="0"/>
              </a:rPr>
              <a:t>A second violation will result in the revocation of access to privileged company resources, which may or may not include the Internet or email.</a:t>
            </a:r>
          </a:p>
          <a:p>
            <a:pPr marL="228600" indent="-228600">
              <a:buAutoNum type="arabicPeriod" startAt="3"/>
            </a:pPr>
            <a:r>
              <a:rPr lang="en-US" sz="1700" dirty="0">
                <a:latin typeface="Times New Roman" panose="02020603050405020304" pitchFamily="18" charset="0"/>
                <a:ea typeface="Calibri" panose="020F0502020204030204" pitchFamily="34" charset="0"/>
              </a:rPr>
              <a:t>Third violation will result in the employee being suspended without pay for one week without pay.</a:t>
            </a:r>
          </a:p>
          <a:p>
            <a:pPr marL="228600" indent="-228600">
              <a:buAutoNum type="arabicPeriod" startAt="3"/>
            </a:pPr>
            <a:r>
              <a:rPr lang="en-US" sz="1700" dirty="0">
                <a:latin typeface="Times New Roman" panose="02020603050405020304" pitchFamily="18" charset="0"/>
                <a:ea typeface="Calibri" panose="020F0502020204030204" pitchFamily="34" charset="0"/>
              </a:rPr>
              <a:t>Fourth violation will result in termination of employment.</a:t>
            </a:r>
            <a:endParaRPr lang="en-US" sz="1700" dirty="0">
              <a:latin typeface="Times New Roman" panose="02020603050405020304" pitchFamily="18" charset="0"/>
            </a:endParaRPr>
          </a:p>
          <a:p>
            <a:pPr marL="0" indent="0">
              <a:buNone/>
            </a:pPr>
            <a:endParaRPr lang="en-US" sz="1800" dirty="0">
              <a:latin typeface="Times New Roman" panose="02020603050405020304" pitchFamily="18" charset="0"/>
            </a:endParaRPr>
          </a:p>
          <a:p>
            <a:pPr marL="0" indent="0">
              <a:buNone/>
            </a:pPr>
            <a:r>
              <a:rPr lang="en-US" sz="1600" b="1" dirty="0">
                <a:latin typeface="Times New Roman" panose="02020603050405020304" pitchFamily="18" charset="0"/>
              </a:rPr>
              <a:t>6. Related Standards, Policies, and Processes:  </a:t>
            </a:r>
          </a:p>
          <a:p>
            <a:pPr marL="0" indent="0">
              <a:buNone/>
            </a:pPr>
            <a:r>
              <a:rPr lang="en-US" sz="1600" dirty="0">
                <a:latin typeface="Times New Roman" panose="02020603050405020304" pitchFamily="18" charset="0"/>
                <a:cs typeface="Times New Roman" panose="02020603050405020304" pitchFamily="18" charset="0"/>
              </a:rPr>
              <a:t>This policy abides by the standards of any applicable CPA, HIPAA, and other PII policies.</a:t>
            </a:r>
          </a:p>
          <a:p>
            <a:pPr marL="0" indent="0">
              <a:buNone/>
            </a:pPr>
            <a:endParaRPr lang="en-US" sz="12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91D87CA2-E485-1D39-52E1-AC72F75E1D77}"/>
              </a:ext>
            </a:extLst>
          </p:cNvPr>
          <p:cNvSpPr>
            <a:spLocks noGrp="1"/>
          </p:cNvSpPr>
          <p:nvPr>
            <p:ph type="sldNum" sz="quarter" idx="12"/>
          </p:nvPr>
        </p:nvSpPr>
        <p:spPr/>
        <p:txBody>
          <a:bodyPr/>
          <a:lstStyle/>
          <a:p>
            <a:fld id="{4854181D-6920-4594-9A5D-6CE56DC9F8B2}" type="slidenum">
              <a:rPr lang="en-US" smtClean="0"/>
              <a:t>13</a:t>
            </a:fld>
            <a:endParaRPr lang="en-US"/>
          </a:p>
        </p:txBody>
      </p:sp>
    </p:spTree>
    <p:extLst>
      <p:ext uri="{BB962C8B-B14F-4D97-AF65-F5344CB8AC3E}">
        <p14:creationId xmlns:p14="http://schemas.microsoft.com/office/powerpoint/2010/main" val="1337539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1484671" y="698091"/>
            <a:ext cx="8458200" cy="5715000"/>
          </a:xfrm>
        </p:spPr>
        <p:txBody>
          <a:bodyPr/>
          <a:lstStyle/>
          <a:p>
            <a:pPr marL="0" indent="0">
              <a:buNone/>
            </a:pPr>
            <a:r>
              <a:rPr lang="en-US" sz="1800" b="1" dirty="0">
                <a:latin typeface="Times New Roman" panose="02020603050405020304" pitchFamily="18" charset="0"/>
                <a:ea typeface="Calibri" panose="020F0502020204030204" pitchFamily="34" charset="0"/>
              </a:rPr>
              <a:t>7. Definitions and Terms: </a:t>
            </a:r>
          </a:p>
          <a:p>
            <a:pPr marL="0" indent="0">
              <a:buNone/>
            </a:pPr>
            <a:endParaRPr lang="en-US" sz="1200" dirty="0">
              <a:latin typeface="Times New Roman" panose="02020603050405020304" pitchFamily="18" charset="0"/>
            </a:endParaRPr>
          </a:p>
          <a:p>
            <a:pPr marL="0" indent="0">
              <a:buNone/>
            </a:pPr>
            <a:r>
              <a:rPr lang="en-US" sz="1800" dirty="0">
                <a:latin typeface="Times New Roman" panose="02020603050405020304" pitchFamily="18" charset="0"/>
              </a:rPr>
              <a:t>BYOD—Bring Your Own Device</a:t>
            </a:r>
          </a:p>
          <a:p>
            <a:pPr marL="0" indent="0">
              <a:buNone/>
            </a:pPr>
            <a:r>
              <a:rPr lang="en-US" sz="1800" dirty="0">
                <a:latin typeface="Times New Roman" panose="02020603050405020304" pitchFamily="18" charset="0"/>
              </a:rPr>
              <a:t>Mobile devices—A mobile device is a small, portable computer that can be carried by a 	person and used to store, process, and transmit information.  Types of mobile devices 	include Smartphones, Tablets, Laptop computers, Smartwatches, E-readers, and 	handheld gaming consoles.</a:t>
            </a:r>
          </a:p>
          <a:p>
            <a:pPr marL="0" indent="0">
              <a:buNone/>
            </a:pPr>
            <a:r>
              <a:rPr lang="en-US" sz="1800" dirty="0">
                <a:latin typeface="Times New Roman" panose="02020603050405020304" pitchFamily="18" charset="0"/>
              </a:rPr>
              <a:t>CIA—Confidentiality, Integrity, and Availability.</a:t>
            </a:r>
          </a:p>
          <a:p>
            <a:pPr marL="0" indent="0">
              <a:buNone/>
            </a:pPr>
            <a:r>
              <a:rPr lang="en-US" sz="1800" dirty="0">
                <a:latin typeface="Times New Roman" panose="02020603050405020304" pitchFamily="18" charset="0"/>
              </a:rPr>
              <a:t>PII—Personally Identifiable Information</a:t>
            </a:r>
            <a:endParaRPr lang="en-US" sz="1200" dirty="0">
              <a:latin typeface="Times New Roman" panose="02020603050405020304" pitchFamily="18" charset="0"/>
            </a:endParaRPr>
          </a:p>
          <a:p>
            <a:pPr marL="0" indent="0">
              <a:buNone/>
            </a:pPr>
            <a:endParaRPr lang="en-US" sz="1200" dirty="0">
              <a:latin typeface="Times New Roman" panose="02020603050405020304" pitchFamily="18" charset="0"/>
            </a:endParaRPr>
          </a:p>
          <a:p>
            <a:pPr marL="0" indent="0">
              <a:buNone/>
            </a:pPr>
            <a:endParaRPr lang="en-US" sz="1800" dirty="0">
              <a:latin typeface="Times New Roman" panose="02020603050405020304" pitchFamily="18" charset="0"/>
            </a:endParaRPr>
          </a:p>
          <a:p>
            <a:pPr marL="0" indent="0">
              <a:buNone/>
            </a:pPr>
            <a:r>
              <a:rPr lang="en-US" sz="1800" b="1" dirty="0">
                <a:latin typeface="Times New Roman" panose="02020603050405020304" pitchFamily="18" charset="0"/>
              </a:rPr>
              <a:t>8. Revision History:  </a:t>
            </a:r>
          </a:p>
          <a:p>
            <a:pPr marL="0" indent="0">
              <a:buNone/>
            </a:pPr>
            <a:endParaRPr lang="en-US" sz="1800" dirty="0">
              <a:latin typeface="Times New Roman" panose="02020603050405020304" pitchFamily="18" charset="0"/>
            </a:endParaRPr>
          </a:p>
        </p:txBody>
      </p:sp>
      <p:graphicFrame>
        <p:nvGraphicFramePr>
          <p:cNvPr id="2" name="Table 1">
            <a:extLst>
              <a:ext uri="{FF2B5EF4-FFF2-40B4-BE49-F238E27FC236}">
                <a16:creationId xmlns:a16="http://schemas.microsoft.com/office/drawing/2014/main" id="{239C7CA7-9E73-E614-656F-419C54BDE704}"/>
              </a:ext>
            </a:extLst>
          </p:cNvPr>
          <p:cNvGraphicFramePr>
            <a:graphicFrameLocks noGrp="1"/>
          </p:cNvGraphicFramePr>
          <p:nvPr>
            <p:extLst>
              <p:ext uri="{D42A27DB-BD31-4B8C-83A1-F6EECF244321}">
                <p14:modId xmlns:p14="http://schemas.microsoft.com/office/powerpoint/2010/main" val="175093315"/>
              </p:ext>
            </p:extLst>
          </p:nvPr>
        </p:nvGraphicFramePr>
        <p:xfrm>
          <a:off x="2157250" y="5157059"/>
          <a:ext cx="6172199" cy="1091277"/>
        </p:xfrm>
        <a:graphic>
          <a:graphicData uri="http://schemas.openxmlformats.org/drawingml/2006/table">
            <a:tbl>
              <a:tblPr firstRow="1" firstCol="1" bandRow="1">
                <a:tableStyleId>{5C22544A-7EE6-4342-B048-85BDC9FD1C3A}</a:tableStyleId>
              </a:tblPr>
              <a:tblGrid>
                <a:gridCol w="1229799">
                  <a:extLst>
                    <a:ext uri="{9D8B030D-6E8A-4147-A177-3AD203B41FA5}">
                      <a16:colId xmlns:a16="http://schemas.microsoft.com/office/drawing/2014/main" val="2176588474"/>
                    </a:ext>
                  </a:extLst>
                </a:gridCol>
                <a:gridCol w="2299048">
                  <a:extLst>
                    <a:ext uri="{9D8B030D-6E8A-4147-A177-3AD203B41FA5}">
                      <a16:colId xmlns:a16="http://schemas.microsoft.com/office/drawing/2014/main" val="3541782520"/>
                    </a:ext>
                  </a:extLst>
                </a:gridCol>
                <a:gridCol w="2643352">
                  <a:extLst>
                    <a:ext uri="{9D8B030D-6E8A-4147-A177-3AD203B41FA5}">
                      <a16:colId xmlns:a16="http://schemas.microsoft.com/office/drawing/2014/main" val="1302763690"/>
                    </a:ext>
                  </a:extLst>
                </a:gridCol>
              </a:tblGrid>
              <a:tr h="256353">
                <a:tc>
                  <a:txBody>
                    <a:bodyPr/>
                    <a:lstStyle/>
                    <a:p>
                      <a:pPr marL="0" marR="0">
                        <a:lnSpc>
                          <a:spcPct val="115000"/>
                        </a:lnSpc>
                        <a:spcBef>
                          <a:spcPts val="2400"/>
                        </a:spcBef>
                        <a:spcAft>
                          <a:spcPts val="0"/>
                        </a:spcAft>
                      </a:pPr>
                      <a:r>
                        <a:rPr lang="en-US" sz="1200" kern="0">
                          <a:effectLst/>
                        </a:rPr>
                        <a:t>Date of change</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a:effectLst/>
                        </a:rPr>
                        <a:t>Responsible</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a:effectLst/>
                        </a:rPr>
                        <a:t>Summary of change</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43435974"/>
                  </a:ext>
                </a:extLst>
              </a:tr>
              <a:tr h="380523">
                <a:tc>
                  <a:txBody>
                    <a:bodyPr/>
                    <a:lstStyle/>
                    <a:p>
                      <a:pPr marL="0" marR="0">
                        <a:lnSpc>
                          <a:spcPct val="115000"/>
                        </a:lnSpc>
                        <a:spcBef>
                          <a:spcPts val="2400"/>
                        </a:spcBef>
                        <a:spcAft>
                          <a:spcPts val="0"/>
                        </a:spcAft>
                      </a:pPr>
                      <a:r>
                        <a:rPr lang="en-US" sz="1200" kern="0" dirty="0">
                          <a:effectLst/>
                        </a:rPr>
                        <a:t>February 2025</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dirty="0">
                          <a:effectLst/>
                        </a:rPr>
                        <a:t>ABC policy team</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a:effectLst/>
                        </a:rPr>
                        <a:t>Updated and converted to new format</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2184864"/>
                  </a:ext>
                </a:extLst>
              </a:tr>
              <a:tr h="277524">
                <a:tc>
                  <a:txBody>
                    <a:bodyPr/>
                    <a:lstStyle/>
                    <a:p>
                      <a:pPr marL="0" marR="0">
                        <a:lnSpc>
                          <a:spcPct val="115000"/>
                        </a:lnSpc>
                        <a:spcBef>
                          <a:spcPts val="2400"/>
                        </a:spcBef>
                        <a:spcAft>
                          <a:spcPts val="0"/>
                        </a:spcAft>
                      </a:pPr>
                      <a:r>
                        <a:rPr lang="en-US" sz="1100" kern="0">
                          <a:effectLst/>
                        </a:rPr>
                        <a:t> </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100" kern="0">
                          <a:effectLst/>
                        </a:rPr>
                        <a:t> </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100" kern="0" dirty="0">
                          <a:effectLst/>
                        </a:rPr>
                        <a:t> </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72438726"/>
                  </a:ext>
                </a:extLst>
              </a:tr>
            </a:tbl>
          </a:graphicData>
        </a:graphic>
      </p:graphicFrame>
      <p:sp>
        <p:nvSpPr>
          <p:cNvPr id="3" name="Slide Number Placeholder 2">
            <a:extLst>
              <a:ext uri="{FF2B5EF4-FFF2-40B4-BE49-F238E27FC236}">
                <a16:creationId xmlns:a16="http://schemas.microsoft.com/office/drawing/2014/main" id="{6CC088DD-96F7-DDF5-2D72-E18D7579C596}"/>
              </a:ext>
            </a:extLst>
          </p:cNvPr>
          <p:cNvSpPr>
            <a:spLocks noGrp="1"/>
          </p:cNvSpPr>
          <p:nvPr>
            <p:ph type="sldNum" sz="quarter" idx="12"/>
          </p:nvPr>
        </p:nvSpPr>
        <p:spPr/>
        <p:txBody>
          <a:bodyPr/>
          <a:lstStyle/>
          <a:p>
            <a:fld id="{4854181D-6920-4594-9A5D-6CE56DC9F8B2}" type="slidenum">
              <a:rPr lang="en-US" smtClean="0"/>
              <a:t>14</a:t>
            </a:fld>
            <a:endParaRPr lang="en-US"/>
          </a:p>
        </p:txBody>
      </p:sp>
    </p:spTree>
    <p:extLst>
      <p:ext uri="{BB962C8B-B14F-4D97-AF65-F5344CB8AC3E}">
        <p14:creationId xmlns:p14="http://schemas.microsoft.com/office/powerpoint/2010/main" val="1666108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 name="Picture 2" descr="An abstract genetic concept">
            <a:extLst>
              <a:ext uri="{FF2B5EF4-FFF2-40B4-BE49-F238E27FC236}">
                <a16:creationId xmlns:a16="http://schemas.microsoft.com/office/drawing/2014/main" id="{C465395C-59DA-E5E5-A6A5-51453B94F943}"/>
              </a:ext>
            </a:extLst>
          </p:cNvPr>
          <p:cNvPicPr>
            <a:picLocks noChangeAspect="1"/>
          </p:cNvPicPr>
          <p:nvPr/>
        </p:nvPicPr>
        <p:blipFill>
          <a:blip r:embed="rId3">
            <a:duotone>
              <a:prstClr val="black"/>
              <a:schemeClr val="accent5">
                <a:tint val="45000"/>
                <a:satMod val="400000"/>
              </a:schemeClr>
            </a:duotone>
            <a:alphaModFix amt="25000"/>
          </a:blip>
          <a:srcRect t="38658" r="9091" b="10205"/>
          <a:stretch/>
        </p:blipFill>
        <p:spPr>
          <a:xfrm>
            <a:off x="20" y="9842"/>
            <a:ext cx="12191980" cy="6857990"/>
          </a:xfrm>
          <a:prstGeom prst="rect">
            <a:avLst/>
          </a:prstGeom>
        </p:spPr>
      </p:pic>
      <p:sp>
        <p:nvSpPr>
          <p:cNvPr id="2" name="Title 1"/>
          <p:cNvSpPr>
            <a:spLocks noGrp="1"/>
          </p:cNvSpPr>
          <p:nvPr>
            <p:ph type="ctrTitle"/>
          </p:nvPr>
        </p:nvSpPr>
        <p:spPr>
          <a:xfrm>
            <a:off x="2332535" y="2507226"/>
            <a:ext cx="7526929" cy="1483575"/>
          </a:xfrm>
        </p:spPr>
        <p:txBody>
          <a:bodyPr>
            <a:normAutofit/>
          </a:bodyPr>
          <a:lstStyle/>
          <a:p>
            <a:pPr>
              <a:lnSpc>
                <a:spcPct val="90000"/>
              </a:lnSpc>
            </a:pPr>
            <a:br>
              <a:rPr lang="en-US" sz="3200" dirty="0"/>
            </a:br>
            <a:r>
              <a:rPr lang="en-US" sz="3200" dirty="0"/>
              <a:t>Multifactor Authentication (MFA) </a:t>
            </a:r>
            <a:br>
              <a:rPr lang="en-US" sz="3200" dirty="0"/>
            </a:br>
            <a:endParaRPr lang="en-US" sz="3200" dirty="0"/>
          </a:p>
        </p:txBody>
      </p:sp>
      <p:sp>
        <p:nvSpPr>
          <p:cNvPr id="8" name="Rectangle 7">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4236F919-2F8C-F1A8-8672-6D1B023D11AC}"/>
              </a:ext>
            </a:extLst>
          </p:cNvPr>
          <p:cNvSpPr>
            <a:spLocks noGrp="1"/>
          </p:cNvSpPr>
          <p:nvPr>
            <p:ph type="sldNum" sz="quarter" idx="12"/>
          </p:nvPr>
        </p:nvSpPr>
        <p:spPr/>
        <p:txBody>
          <a:bodyPr/>
          <a:lstStyle/>
          <a:p>
            <a:fld id="{4854181D-6920-4594-9A5D-6CE56DC9F8B2}" type="slidenum">
              <a:rPr lang="en-US" smtClean="0"/>
              <a:t>15</a:t>
            </a:fld>
            <a:endParaRPr lang="en-US"/>
          </a:p>
        </p:txBody>
      </p:sp>
    </p:spTree>
    <p:extLst>
      <p:ext uri="{BB962C8B-B14F-4D97-AF65-F5344CB8AC3E}">
        <p14:creationId xmlns:p14="http://schemas.microsoft.com/office/powerpoint/2010/main" val="348084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209800" y="1143001"/>
            <a:ext cx="6944710" cy="1064171"/>
          </a:xfrm>
        </p:spPr>
        <p:txBody>
          <a:bodyPr>
            <a:normAutofit/>
          </a:bodyPr>
          <a:lstStyle/>
          <a:p>
            <a:r>
              <a:rPr lang="en-US" sz="3300" dirty="0"/>
              <a:t>Common-auth Configuration File</a:t>
            </a:r>
            <a:endParaRPr lang="en-US" sz="3200"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2209801" y="2886947"/>
            <a:ext cx="2063483" cy="2858691"/>
          </a:xfrm>
        </p:spPr>
        <p:txBody>
          <a:bodyPr>
            <a:normAutofit/>
          </a:bodyPr>
          <a:lstStyle/>
          <a:p>
            <a:r>
              <a:rPr lang="en-US" sz="1600" dirty="0"/>
              <a:t>This screenshot shows the entry that indicates the use of the Google Authenticator module. </a:t>
            </a:r>
          </a:p>
        </p:txBody>
      </p:sp>
      <p:pic>
        <p:nvPicPr>
          <p:cNvPr id="4" name="Picture 3">
            <a:extLst>
              <a:ext uri="{FF2B5EF4-FFF2-40B4-BE49-F238E27FC236}">
                <a16:creationId xmlns:a16="http://schemas.microsoft.com/office/drawing/2014/main" id="{F9A912B3-099B-96B3-8CC4-BB0A6D62A7F1}"/>
              </a:ext>
            </a:extLst>
          </p:cNvPr>
          <p:cNvPicPr>
            <a:picLocks noChangeAspect="1"/>
          </p:cNvPicPr>
          <p:nvPr/>
        </p:nvPicPr>
        <p:blipFill>
          <a:blip r:embed="rId2">
            <a:extLst>
              <a:ext uri="{28A0092B-C50C-407E-A947-70E740481C1C}">
                <a14:useLocalDpi xmlns:a14="http://schemas.microsoft.com/office/drawing/2010/main" val="0"/>
              </a:ext>
            </a:extLst>
          </a:blip>
          <a:srcRect l="748"/>
          <a:stretch/>
        </p:blipFill>
        <p:spPr>
          <a:xfrm>
            <a:off x="4866290" y="2886947"/>
            <a:ext cx="6151228" cy="2070100"/>
          </a:xfrm>
          <a:prstGeom prst="rect">
            <a:avLst/>
          </a:prstGeom>
        </p:spPr>
      </p:pic>
      <p:sp>
        <p:nvSpPr>
          <p:cNvPr id="3" name="Slide Number Placeholder 2">
            <a:extLst>
              <a:ext uri="{FF2B5EF4-FFF2-40B4-BE49-F238E27FC236}">
                <a16:creationId xmlns:a16="http://schemas.microsoft.com/office/drawing/2014/main" id="{9593757C-394B-8F0E-B833-72CA1393CB95}"/>
              </a:ext>
            </a:extLst>
          </p:cNvPr>
          <p:cNvSpPr>
            <a:spLocks noGrp="1"/>
          </p:cNvSpPr>
          <p:nvPr>
            <p:ph type="sldNum" sz="quarter" idx="12"/>
          </p:nvPr>
        </p:nvSpPr>
        <p:spPr/>
        <p:txBody>
          <a:bodyPr/>
          <a:lstStyle/>
          <a:p>
            <a:fld id="{4854181D-6920-4594-9A5D-6CE56DC9F8B2}" type="slidenum">
              <a:rPr lang="en-US" smtClean="0"/>
              <a:t>16</a:t>
            </a:fld>
            <a:endParaRPr lang="en-US"/>
          </a:p>
        </p:txBody>
      </p:sp>
    </p:spTree>
    <p:extLst>
      <p:ext uri="{BB962C8B-B14F-4D97-AF65-F5344CB8AC3E}">
        <p14:creationId xmlns:p14="http://schemas.microsoft.com/office/powerpoint/2010/main" val="399728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231328" y="781242"/>
            <a:ext cx="2416873" cy="1372387"/>
          </a:xfrm>
        </p:spPr>
        <p:txBody>
          <a:bodyPr>
            <a:normAutofit/>
          </a:bodyPr>
          <a:lstStyle/>
          <a:p>
            <a:r>
              <a:rPr lang="en-US" sz="3200" dirty="0"/>
              <a:t>MFA Logon Screen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2231328" y="2551510"/>
            <a:ext cx="2188273" cy="2858691"/>
          </a:xfrm>
        </p:spPr>
        <p:txBody>
          <a:bodyPr>
            <a:noAutofit/>
          </a:bodyPr>
          <a:lstStyle/>
          <a:p>
            <a:r>
              <a:rPr lang="en-US" sz="1600" dirty="0"/>
              <a:t>This screenshot shows the logon screen where a verification code is required.</a:t>
            </a:r>
          </a:p>
        </p:txBody>
      </p:sp>
      <p:pic>
        <p:nvPicPr>
          <p:cNvPr id="4" name="Picture 3" descr="A screenshot of a computer&#10;&#10;AI-generated content may be incorrect.">
            <a:extLst>
              <a:ext uri="{FF2B5EF4-FFF2-40B4-BE49-F238E27FC236}">
                <a16:creationId xmlns:a16="http://schemas.microsoft.com/office/drawing/2014/main" id="{FEF93D45-37A9-2B2B-5A07-DAF201878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467434"/>
            <a:ext cx="5524500" cy="3893774"/>
          </a:xfrm>
          <a:prstGeom prst="rect">
            <a:avLst/>
          </a:prstGeom>
        </p:spPr>
      </p:pic>
      <p:sp>
        <p:nvSpPr>
          <p:cNvPr id="3" name="Slide Number Placeholder 2">
            <a:extLst>
              <a:ext uri="{FF2B5EF4-FFF2-40B4-BE49-F238E27FC236}">
                <a16:creationId xmlns:a16="http://schemas.microsoft.com/office/drawing/2014/main" id="{F4646068-710C-0F63-6B3F-A0D24298339B}"/>
              </a:ext>
            </a:extLst>
          </p:cNvPr>
          <p:cNvSpPr>
            <a:spLocks noGrp="1"/>
          </p:cNvSpPr>
          <p:nvPr>
            <p:ph type="sldNum" sz="quarter" idx="12"/>
          </p:nvPr>
        </p:nvSpPr>
        <p:spPr/>
        <p:txBody>
          <a:bodyPr/>
          <a:lstStyle/>
          <a:p>
            <a:fld id="{4854181D-6920-4594-9A5D-6CE56DC9F8B2}" type="slidenum">
              <a:rPr lang="en-US" smtClean="0"/>
              <a:t>17</a:t>
            </a:fld>
            <a:endParaRPr lang="en-US"/>
          </a:p>
        </p:txBody>
      </p:sp>
    </p:spTree>
    <p:extLst>
      <p:ext uri="{BB962C8B-B14F-4D97-AF65-F5344CB8AC3E}">
        <p14:creationId xmlns:p14="http://schemas.microsoft.com/office/powerpoint/2010/main" val="2190327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 name="Picture 2" descr="An abstract genetic concept">
            <a:extLst>
              <a:ext uri="{FF2B5EF4-FFF2-40B4-BE49-F238E27FC236}">
                <a16:creationId xmlns:a16="http://schemas.microsoft.com/office/drawing/2014/main" id="{031EFAEA-8491-34C7-8414-766FEA384D58}"/>
              </a:ext>
            </a:extLst>
          </p:cNvPr>
          <p:cNvPicPr>
            <a:picLocks noChangeAspect="1"/>
          </p:cNvPicPr>
          <p:nvPr/>
        </p:nvPicPr>
        <p:blipFill>
          <a:blip r:embed="rId3">
            <a:duotone>
              <a:prstClr val="black"/>
              <a:schemeClr val="accent5">
                <a:tint val="45000"/>
                <a:satMod val="400000"/>
              </a:schemeClr>
            </a:duotone>
            <a:alphaModFix amt="25000"/>
          </a:blip>
          <a:srcRect t="38658" r="9091" b="10205"/>
          <a:stretch/>
        </p:blipFill>
        <p:spPr>
          <a:xfrm>
            <a:off x="0" y="10"/>
            <a:ext cx="12191980" cy="6857990"/>
          </a:xfrm>
          <a:prstGeom prst="rect">
            <a:avLst/>
          </a:prstGeom>
        </p:spPr>
      </p:pic>
      <p:sp>
        <p:nvSpPr>
          <p:cNvPr id="2" name="Title 1"/>
          <p:cNvSpPr>
            <a:spLocks noGrp="1"/>
          </p:cNvSpPr>
          <p:nvPr>
            <p:ph type="ctrTitle"/>
          </p:nvPr>
        </p:nvSpPr>
        <p:spPr>
          <a:xfrm>
            <a:off x="3222364" y="2362201"/>
            <a:ext cx="5412993" cy="1846006"/>
          </a:xfrm>
        </p:spPr>
        <p:txBody>
          <a:bodyPr>
            <a:normAutofit/>
          </a:bodyPr>
          <a:lstStyle/>
          <a:p>
            <a:pPr>
              <a:lnSpc>
                <a:spcPct val="90000"/>
              </a:lnSpc>
            </a:pPr>
            <a:r>
              <a:rPr lang="en-US" sz="3200" dirty="0"/>
              <a:t>Vulnerability Assessment</a:t>
            </a:r>
            <a:br>
              <a:rPr lang="en-US" sz="3200" dirty="0"/>
            </a:br>
            <a:br>
              <a:rPr lang="en-US" sz="3200" dirty="0"/>
            </a:br>
            <a:endParaRPr lang="en-US" sz="3200" dirty="0"/>
          </a:p>
        </p:txBody>
      </p:sp>
      <p:sp>
        <p:nvSpPr>
          <p:cNvPr id="8" name="Rectangle 7">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771B9FBA-727A-ABD3-376C-6A84EA872CF8}"/>
              </a:ext>
            </a:extLst>
          </p:cNvPr>
          <p:cNvSpPr>
            <a:spLocks noGrp="1"/>
          </p:cNvSpPr>
          <p:nvPr>
            <p:ph type="sldNum" sz="quarter" idx="12"/>
          </p:nvPr>
        </p:nvSpPr>
        <p:spPr/>
        <p:txBody>
          <a:bodyPr/>
          <a:lstStyle/>
          <a:p>
            <a:fld id="{4854181D-6920-4594-9A5D-6CE56DC9F8B2}" type="slidenum">
              <a:rPr lang="en-US" smtClean="0"/>
              <a:t>18</a:t>
            </a:fld>
            <a:endParaRPr lang="en-US"/>
          </a:p>
        </p:txBody>
      </p:sp>
    </p:spTree>
    <p:extLst>
      <p:ext uri="{BB962C8B-B14F-4D97-AF65-F5344CB8AC3E}">
        <p14:creationId xmlns:p14="http://schemas.microsoft.com/office/powerpoint/2010/main" val="144055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243896" y="304801"/>
            <a:ext cx="2556704" cy="1371601"/>
          </a:xfrm>
        </p:spPr>
        <p:txBody>
          <a:bodyPr>
            <a:normAutofit/>
          </a:bodyPr>
          <a:lstStyle/>
          <a:p>
            <a:r>
              <a:rPr lang="en-US" sz="3300" dirty="0"/>
              <a:t>Nmap</a:t>
            </a:r>
            <a:endParaRPr lang="en-US" sz="3200"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2243897" y="2048747"/>
            <a:ext cx="2063483" cy="2858691"/>
          </a:xfrm>
        </p:spPr>
        <p:txBody>
          <a:bodyPr>
            <a:normAutofit/>
          </a:bodyPr>
          <a:lstStyle/>
          <a:p>
            <a:r>
              <a:rPr lang="en-US" sz="1600" dirty="0"/>
              <a:t>This screenshot includes the scan result showing both the Kali and Linux Server VMs.</a:t>
            </a:r>
          </a:p>
        </p:txBody>
      </p:sp>
      <p:pic>
        <p:nvPicPr>
          <p:cNvPr id="4" name="Picture 3" descr="A screenshot of a computer&#10;&#10;AI-generated content may be incorrect.">
            <a:extLst>
              <a:ext uri="{FF2B5EF4-FFF2-40B4-BE49-F238E27FC236}">
                <a16:creationId xmlns:a16="http://schemas.microsoft.com/office/drawing/2014/main" id="{84164BB0-914D-0990-59DB-7CED34355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5806" y="772348"/>
            <a:ext cx="5522299" cy="5313304"/>
          </a:xfrm>
          <a:prstGeom prst="rect">
            <a:avLst/>
          </a:prstGeom>
        </p:spPr>
      </p:pic>
      <p:sp>
        <p:nvSpPr>
          <p:cNvPr id="3" name="Slide Number Placeholder 2">
            <a:extLst>
              <a:ext uri="{FF2B5EF4-FFF2-40B4-BE49-F238E27FC236}">
                <a16:creationId xmlns:a16="http://schemas.microsoft.com/office/drawing/2014/main" id="{2F83E53C-D0BE-D8FF-7186-7960DC6B60D6}"/>
              </a:ext>
            </a:extLst>
          </p:cNvPr>
          <p:cNvSpPr>
            <a:spLocks noGrp="1"/>
          </p:cNvSpPr>
          <p:nvPr>
            <p:ph type="sldNum" sz="quarter" idx="12"/>
          </p:nvPr>
        </p:nvSpPr>
        <p:spPr/>
        <p:txBody>
          <a:bodyPr/>
          <a:lstStyle/>
          <a:p>
            <a:fld id="{4854181D-6920-4594-9A5D-6CE56DC9F8B2}" type="slidenum">
              <a:rPr lang="en-US" smtClean="0"/>
              <a:t>19</a:t>
            </a:fld>
            <a:endParaRPr lang="en-US"/>
          </a:p>
        </p:txBody>
      </p:sp>
    </p:spTree>
    <p:extLst>
      <p:ext uri="{BB962C8B-B14F-4D97-AF65-F5344CB8AC3E}">
        <p14:creationId xmlns:p14="http://schemas.microsoft.com/office/powerpoint/2010/main" val="3739213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7908" y="1063416"/>
            <a:ext cx="10820400" cy="4525963"/>
          </a:xfrm>
        </p:spPr>
        <p:txBody>
          <a:bodyPr/>
          <a:lstStyle/>
          <a:p>
            <a:pPr>
              <a:buNone/>
            </a:pPr>
            <a:r>
              <a:rPr lang="en-US" sz="2800" dirty="0">
                <a:latin typeface="+mj-lt"/>
              </a:rPr>
              <a:t>Introduction</a:t>
            </a:r>
          </a:p>
          <a:p>
            <a:pPr>
              <a:buNone/>
            </a:pPr>
            <a:endParaRPr lang="en-US" dirty="0"/>
          </a:p>
          <a:p>
            <a:pPr>
              <a:buNone/>
            </a:pPr>
            <a:endParaRPr lang="en-US" dirty="0"/>
          </a:p>
        </p:txBody>
      </p:sp>
      <p:sp>
        <p:nvSpPr>
          <p:cNvPr id="5" name="TextBox 4">
            <a:extLst>
              <a:ext uri="{FF2B5EF4-FFF2-40B4-BE49-F238E27FC236}">
                <a16:creationId xmlns:a16="http://schemas.microsoft.com/office/drawing/2014/main" id="{AB67734B-93A5-BFBD-8EDA-6E343A4EF2DD}"/>
              </a:ext>
            </a:extLst>
          </p:cNvPr>
          <p:cNvSpPr txBox="1"/>
          <p:nvPr/>
        </p:nvSpPr>
        <p:spPr>
          <a:xfrm>
            <a:off x="1577908" y="2527727"/>
            <a:ext cx="9753600" cy="2308324"/>
          </a:xfrm>
          <a:prstGeom prst="rect">
            <a:avLst/>
          </a:prstGeom>
          <a:noFill/>
        </p:spPr>
        <p:txBody>
          <a:bodyPr wrap="square" rtlCol="0">
            <a:spAutoFit/>
          </a:bodyPr>
          <a:lstStyle/>
          <a:p>
            <a:r>
              <a:rPr lang="en-US" sz="2400" b="0" i="0" dirty="0">
                <a:effectLst/>
                <a:latin typeface="Arial" panose="020B0604020202020204" pitchFamily="34" charset="0"/>
              </a:rPr>
              <a:t>This </a:t>
            </a:r>
            <a:r>
              <a:rPr lang="en-US" sz="2400" dirty="0">
                <a:latin typeface="Arial" panose="020B0604020202020204" pitchFamily="34" charset="0"/>
              </a:rPr>
              <a:t>course </a:t>
            </a:r>
            <a:r>
              <a:rPr lang="en-US" sz="2400" b="0" i="0" dirty="0">
                <a:effectLst/>
                <a:latin typeface="Arial" panose="020B0604020202020204" pitchFamily="34" charset="0"/>
              </a:rPr>
              <a:t>project is a collection of all previous projects performed in virtual environments throughout the course.  The compilation illustrates the configuration and testing process in the Microsoft Hyper-V environment, which includes en</a:t>
            </a:r>
            <a:r>
              <a:rPr lang="en-US" sz="2400" dirty="0">
                <a:latin typeface="Arial" panose="020B0604020202020204" pitchFamily="34" charset="0"/>
              </a:rPr>
              <a:t>cryption, stateful firewall, multiple-factor authentication, and vulnerability assessment</a:t>
            </a:r>
            <a:r>
              <a:rPr lang="en-US" sz="2400" dirty="0">
                <a:effectLst/>
                <a:latin typeface="Arial" panose="020B0604020202020204" pitchFamily="34" charset="0"/>
              </a:rPr>
              <a:t>.</a:t>
            </a:r>
          </a:p>
          <a:p>
            <a:pPr algn="ctr"/>
            <a:endParaRPr lang="en-US" sz="2400" dirty="0"/>
          </a:p>
        </p:txBody>
      </p:sp>
      <p:sp>
        <p:nvSpPr>
          <p:cNvPr id="6" name="Slide Number Placeholder 5">
            <a:extLst>
              <a:ext uri="{FF2B5EF4-FFF2-40B4-BE49-F238E27FC236}">
                <a16:creationId xmlns:a16="http://schemas.microsoft.com/office/drawing/2014/main" id="{57226F5C-CDDD-E99D-35EF-9B4A25207428}"/>
              </a:ext>
            </a:extLst>
          </p:cNvPr>
          <p:cNvSpPr>
            <a:spLocks noGrp="1"/>
          </p:cNvSpPr>
          <p:nvPr>
            <p:ph type="sldNum" sz="quarter" idx="12"/>
          </p:nvPr>
        </p:nvSpPr>
        <p:spPr/>
        <p:txBody>
          <a:bodyPr/>
          <a:lstStyle/>
          <a:p>
            <a:fld id="{4854181D-6920-4594-9A5D-6CE56DC9F8B2}" type="slidenum">
              <a:rPr lang="en-US" smtClean="0"/>
              <a:t>2</a:t>
            </a:fld>
            <a:endParaRPr lang="en-US"/>
          </a:p>
        </p:txBody>
      </p:sp>
    </p:spTree>
    <p:extLst>
      <p:ext uri="{BB962C8B-B14F-4D97-AF65-F5344CB8AC3E}">
        <p14:creationId xmlns:p14="http://schemas.microsoft.com/office/powerpoint/2010/main" val="3771048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243896" y="304801"/>
            <a:ext cx="2556704" cy="1371601"/>
          </a:xfrm>
        </p:spPr>
        <p:txBody>
          <a:bodyPr>
            <a:normAutofit/>
          </a:bodyPr>
          <a:lstStyle/>
          <a:p>
            <a:r>
              <a:rPr lang="en-US" sz="3300" dirty="0" err="1"/>
              <a:t>NetCat</a:t>
            </a:r>
            <a:endParaRPr lang="en-US" sz="3200"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2243897" y="2048747"/>
            <a:ext cx="2063483" cy="2858691"/>
          </a:xfrm>
        </p:spPr>
        <p:txBody>
          <a:bodyPr>
            <a:normAutofit/>
          </a:bodyPr>
          <a:lstStyle/>
          <a:p>
            <a:r>
              <a:rPr lang="en-US" sz="1600" dirty="0"/>
              <a:t>This screenshot  includes the scan result showing both the Kali and Linux Server VMs.</a:t>
            </a:r>
          </a:p>
        </p:txBody>
      </p:sp>
      <p:pic>
        <p:nvPicPr>
          <p:cNvPr id="4" name="Picture 3" descr="A computer screen with white text&#10;&#10;AI-generated content may be incorrect.">
            <a:extLst>
              <a:ext uri="{FF2B5EF4-FFF2-40B4-BE49-F238E27FC236}">
                <a16:creationId xmlns:a16="http://schemas.microsoft.com/office/drawing/2014/main" id="{BDC9CFF5-AF35-FA28-3FE3-5F4ECCE1D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4508" y="3412771"/>
            <a:ext cx="6618824" cy="2623257"/>
          </a:xfrm>
          <a:prstGeom prst="rect">
            <a:avLst/>
          </a:prstGeom>
        </p:spPr>
      </p:pic>
      <p:sp>
        <p:nvSpPr>
          <p:cNvPr id="3" name="Slide Number Placeholder 2">
            <a:extLst>
              <a:ext uri="{FF2B5EF4-FFF2-40B4-BE49-F238E27FC236}">
                <a16:creationId xmlns:a16="http://schemas.microsoft.com/office/drawing/2014/main" id="{3171FB71-3453-E8B5-5ABE-2A27A4BC8064}"/>
              </a:ext>
            </a:extLst>
          </p:cNvPr>
          <p:cNvSpPr>
            <a:spLocks noGrp="1"/>
          </p:cNvSpPr>
          <p:nvPr>
            <p:ph type="sldNum" sz="quarter" idx="12"/>
          </p:nvPr>
        </p:nvSpPr>
        <p:spPr/>
        <p:txBody>
          <a:bodyPr/>
          <a:lstStyle/>
          <a:p>
            <a:fld id="{4854181D-6920-4594-9A5D-6CE56DC9F8B2}" type="slidenum">
              <a:rPr lang="en-US" smtClean="0"/>
              <a:t>20</a:t>
            </a:fld>
            <a:endParaRPr lang="en-US"/>
          </a:p>
        </p:txBody>
      </p:sp>
    </p:spTree>
    <p:extLst>
      <p:ext uri="{BB962C8B-B14F-4D97-AF65-F5344CB8AC3E}">
        <p14:creationId xmlns:p14="http://schemas.microsoft.com/office/powerpoint/2010/main" val="3426084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243896" y="304801"/>
            <a:ext cx="2556704" cy="1371601"/>
          </a:xfrm>
        </p:spPr>
        <p:txBody>
          <a:bodyPr>
            <a:normAutofit/>
          </a:bodyPr>
          <a:lstStyle/>
          <a:p>
            <a:r>
              <a:rPr lang="en-US" sz="3300" dirty="0"/>
              <a:t>Wireshark</a:t>
            </a:r>
            <a:endParaRPr lang="en-US" sz="3200"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2243897" y="2048747"/>
            <a:ext cx="2063483" cy="2858691"/>
          </a:xfrm>
        </p:spPr>
        <p:txBody>
          <a:bodyPr>
            <a:normAutofit/>
          </a:bodyPr>
          <a:lstStyle/>
          <a:p>
            <a:r>
              <a:rPr lang="en-US" sz="1600" dirty="0"/>
              <a:t>This screenshot includes the Wireshark</a:t>
            </a:r>
            <a:r>
              <a:rPr lang="en-US" sz="1600" dirty="0">
                <a:latin typeface="Calibri" panose="020F0502020204030204" pitchFamily="34" charset="0"/>
                <a:cs typeface="Calibri" panose="020F0502020204030204" pitchFamily="34" charset="0"/>
              </a:rPr>
              <a:t>—</a:t>
            </a:r>
            <a:r>
              <a:rPr lang="en-US" sz="1600" dirty="0"/>
              <a:t>Follow TCP Steam window showing the Telnet username and password.</a:t>
            </a:r>
          </a:p>
        </p:txBody>
      </p:sp>
      <p:pic>
        <p:nvPicPr>
          <p:cNvPr id="4" name="Picture 3" descr="A screenshot of a computer&#10;&#10;AI-generated content may be incorrect.">
            <a:extLst>
              <a:ext uri="{FF2B5EF4-FFF2-40B4-BE49-F238E27FC236}">
                <a16:creationId xmlns:a16="http://schemas.microsoft.com/office/drawing/2014/main" id="{9D7BF488-BAB0-F3E2-F3C0-4F67F698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9176" y="962025"/>
            <a:ext cx="4958219" cy="4524375"/>
          </a:xfrm>
          <a:prstGeom prst="rect">
            <a:avLst/>
          </a:prstGeom>
        </p:spPr>
      </p:pic>
      <p:sp>
        <p:nvSpPr>
          <p:cNvPr id="3" name="Slide Number Placeholder 2">
            <a:extLst>
              <a:ext uri="{FF2B5EF4-FFF2-40B4-BE49-F238E27FC236}">
                <a16:creationId xmlns:a16="http://schemas.microsoft.com/office/drawing/2014/main" id="{04A59077-71DA-C783-1EAF-63079ED913F2}"/>
              </a:ext>
            </a:extLst>
          </p:cNvPr>
          <p:cNvSpPr>
            <a:spLocks noGrp="1"/>
          </p:cNvSpPr>
          <p:nvPr>
            <p:ph type="sldNum" sz="quarter" idx="12"/>
          </p:nvPr>
        </p:nvSpPr>
        <p:spPr/>
        <p:txBody>
          <a:bodyPr/>
          <a:lstStyle/>
          <a:p>
            <a:fld id="{4854181D-6920-4594-9A5D-6CE56DC9F8B2}" type="slidenum">
              <a:rPr lang="en-US" smtClean="0"/>
              <a:t>21</a:t>
            </a:fld>
            <a:endParaRPr lang="en-US"/>
          </a:p>
        </p:txBody>
      </p:sp>
    </p:spTree>
    <p:extLst>
      <p:ext uri="{BB962C8B-B14F-4D97-AF65-F5344CB8AC3E}">
        <p14:creationId xmlns:p14="http://schemas.microsoft.com/office/powerpoint/2010/main" val="3935723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057399" y="324466"/>
            <a:ext cx="2556704" cy="1371601"/>
          </a:xfrm>
        </p:spPr>
        <p:txBody>
          <a:bodyPr>
            <a:normAutofit/>
          </a:bodyPr>
          <a:lstStyle/>
          <a:p>
            <a:r>
              <a:rPr lang="en-US" sz="3300" dirty="0"/>
              <a:t>Nessus</a:t>
            </a:r>
            <a:endParaRPr lang="en-US" sz="3200"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2057399" y="1999654"/>
            <a:ext cx="2063483" cy="2858691"/>
          </a:xfrm>
        </p:spPr>
        <p:txBody>
          <a:bodyPr>
            <a:noAutofit/>
          </a:bodyPr>
          <a:lstStyle/>
          <a:p>
            <a:r>
              <a:rPr lang="en-US" sz="1600" dirty="0"/>
              <a:t>This screenshot includes the high-level view of the Nessus vulnerability scan report (showing categories of vulnerability in different colors).</a:t>
            </a:r>
          </a:p>
        </p:txBody>
      </p:sp>
      <p:pic>
        <p:nvPicPr>
          <p:cNvPr id="4" name="Picture 3" descr="A screenshot of a computer&#10;&#10;AI-generated content may be incorrect.">
            <a:extLst>
              <a:ext uri="{FF2B5EF4-FFF2-40B4-BE49-F238E27FC236}">
                <a16:creationId xmlns:a16="http://schemas.microsoft.com/office/drawing/2014/main" id="{F0D80B0C-5599-E2AF-DFC3-DC7476A62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7380" y="1143000"/>
            <a:ext cx="5827221" cy="4542853"/>
          </a:xfrm>
          <a:prstGeom prst="rect">
            <a:avLst/>
          </a:prstGeom>
        </p:spPr>
      </p:pic>
      <p:sp>
        <p:nvSpPr>
          <p:cNvPr id="3" name="Slide Number Placeholder 2">
            <a:extLst>
              <a:ext uri="{FF2B5EF4-FFF2-40B4-BE49-F238E27FC236}">
                <a16:creationId xmlns:a16="http://schemas.microsoft.com/office/drawing/2014/main" id="{D8A6AC48-9DE4-171C-39BA-65850770DD09}"/>
              </a:ext>
            </a:extLst>
          </p:cNvPr>
          <p:cNvSpPr>
            <a:spLocks noGrp="1"/>
          </p:cNvSpPr>
          <p:nvPr>
            <p:ph type="sldNum" sz="quarter" idx="12"/>
          </p:nvPr>
        </p:nvSpPr>
        <p:spPr/>
        <p:txBody>
          <a:bodyPr/>
          <a:lstStyle/>
          <a:p>
            <a:fld id="{4854181D-6920-4594-9A5D-6CE56DC9F8B2}" type="slidenum">
              <a:rPr lang="en-US" smtClean="0"/>
              <a:t>22</a:t>
            </a:fld>
            <a:endParaRPr lang="en-US"/>
          </a:p>
        </p:txBody>
      </p:sp>
    </p:spTree>
    <p:extLst>
      <p:ext uri="{BB962C8B-B14F-4D97-AF65-F5344CB8AC3E}">
        <p14:creationId xmlns:p14="http://schemas.microsoft.com/office/powerpoint/2010/main" val="1244241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E6DADF59-0D99-D6E4-EF2E-555A789F6F18}"/>
            </a:ext>
          </a:extLst>
        </p:cNvPr>
        <p:cNvGrpSpPr/>
        <p:nvPr/>
      </p:nvGrpSpPr>
      <p:grpSpPr>
        <a:xfrm>
          <a:off x="0" y="0"/>
          <a:ext cx="0" cy="0"/>
          <a:chOff x="0" y="0"/>
          <a:chExt cx="0" cy="0"/>
        </a:xfrm>
      </p:grpSpPr>
      <p:pic>
        <p:nvPicPr>
          <p:cNvPr id="4" name="Picture 3" descr="An abstract genetic concept">
            <a:extLst>
              <a:ext uri="{FF2B5EF4-FFF2-40B4-BE49-F238E27FC236}">
                <a16:creationId xmlns:a16="http://schemas.microsoft.com/office/drawing/2014/main" id="{6045FE61-DDD1-AEE1-4FF8-0B128147D631}"/>
              </a:ext>
            </a:extLst>
          </p:cNvPr>
          <p:cNvPicPr>
            <a:picLocks noChangeAspect="1"/>
          </p:cNvPicPr>
          <p:nvPr/>
        </p:nvPicPr>
        <p:blipFill>
          <a:blip r:embed="rId3">
            <a:duotone>
              <a:prstClr val="black"/>
              <a:schemeClr val="accent5">
                <a:tint val="45000"/>
                <a:satMod val="400000"/>
              </a:schemeClr>
            </a:duotone>
            <a:alphaModFix amt="25000"/>
          </a:blip>
          <a:srcRect t="38658" r="9091" b="10205"/>
          <a:stretch/>
        </p:blipFill>
        <p:spPr>
          <a:xfrm>
            <a:off x="20" y="0"/>
            <a:ext cx="12191980" cy="6857990"/>
          </a:xfrm>
          <a:prstGeom prst="rect">
            <a:avLst/>
          </a:prstGeom>
        </p:spPr>
      </p:pic>
      <p:sp>
        <p:nvSpPr>
          <p:cNvPr id="2" name="Title 1">
            <a:extLst>
              <a:ext uri="{FF2B5EF4-FFF2-40B4-BE49-F238E27FC236}">
                <a16:creationId xmlns:a16="http://schemas.microsoft.com/office/drawing/2014/main" id="{31435347-35C5-B098-023F-D424EF72E8C5}"/>
              </a:ext>
            </a:extLst>
          </p:cNvPr>
          <p:cNvSpPr>
            <a:spLocks noGrp="1"/>
          </p:cNvSpPr>
          <p:nvPr>
            <p:ph type="ctrTitle"/>
          </p:nvPr>
        </p:nvSpPr>
        <p:spPr>
          <a:xfrm>
            <a:off x="3689387" y="2399071"/>
            <a:ext cx="4813226" cy="1897626"/>
          </a:xfrm>
        </p:spPr>
        <p:txBody>
          <a:bodyPr vert="horz" lIns="91440" tIns="45720" rIns="91440" bIns="45720" rtlCol="0" anchor="b">
            <a:normAutofit/>
          </a:bodyPr>
          <a:lstStyle/>
          <a:p>
            <a:pPr>
              <a:lnSpc>
                <a:spcPct val="90000"/>
              </a:lnSpc>
            </a:pPr>
            <a:r>
              <a:rPr lang="en-US" sz="3200" dirty="0"/>
              <a:t>PROJECT CHALLENGES</a:t>
            </a:r>
            <a:br>
              <a:rPr lang="en-US" sz="3200" dirty="0"/>
            </a:br>
            <a:br>
              <a:rPr lang="en-US" sz="3200" dirty="0"/>
            </a:br>
            <a:endParaRPr lang="en-US" sz="3200" dirty="0"/>
          </a:p>
        </p:txBody>
      </p:sp>
      <p:sp>
        <p:nvSpPr>
          <p:cNvPr id="9" name="Rectangle 8">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78BBF288-4444-CBFE-AE49-F32D7B8C3A8E}"/>
              </a:ext>
            </a:extLst>
          </p:cNvPr>
          <p:cNvSpPr>
            <a:spLocks noGrp="1"/>
          </p:cNvSpPr>
          <p:nvPr>
            <p:ph type="sldNum" sz="quarter" idx="12"/>
          </p:nvPr>
        </p:nvSpPr>
        <p:spPr/>
        <p:txBody>
          <a:bodyPr/>
          <a:lstStyle/>
          <a:p>
            <a:fld id="{4854181D-6920-4594-9A5D-6CE56DC9F8B2}" type="slidenum">
              <a:rPr lang="en-US" smtClean="0"/>
              <a:t>23</a:t>
            </a:fld>
            <a:endParaRPr lang="en-US"/>
          </a:p>
        </p:txBody>
      </p:sp>
    </p:spTree>
    <p:extLst>
      <p:ext uri="{BB962C8B-B14F-4D97-AF65-F5344CB8AC3E}">
        <p14:creationId xmlns:p14="http://schemas.microsoft.com/office/powerpoint/2010/main" val="202604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68C182-64B9-3BB4-A6A8-2B2003B11C4A}"/>
              </a:ext>
            </a:extLst>
          </p:cNvPr>
          <p:cNvSpPr txBox="1"/>
          <p:nvPr/>
        </p:nvSpPr>
        <p:spPr>
          <a:xfrm>
            <a:off x="2422634" y="1540882"/>
            <a:ext cx="7346731" cy="4031873"/>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Challenges encountered during the project process were primarily centered on creating a Bring Your Own Device (BYOD) Policy. First, designing a (BYOD) Policy was an issue because I personally do not approve of employees bringing personal electronic devices to the office. There are obvious risks to the matter. However, a secured network with a strong BYOD Policy in place can clearly mitigate those issues. </a:t>
            </a:r>
          </a:p>
          <a:p>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Also, while researching BYODs, I felt that some of the policies were too lenient in regard to policy compliance violations. I chose to implement a moderately strict compliance policy.</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4" name="Slide Number Placeholder 3">
            <a:extLst>
              <a:ext uri="{FF2B5EF4-FFF2-40B4-BE49-F238E27FC236}">
                <a16:creationId xmlns:a16="http://schemas.microsoft.com/office/drawing/2014/main" id="{4267A6C9-F8B9-8889-FCF8-6AB425339DB8}"/>
              </a:ext>
            </a:extLst>
          </p:cNvPr>
          <p:cNvSpPr>
            <a:spLocks noGrp="1"/>
          </p:cNvSpPr>
          <p:nvPr>
            <p:ph type="sldNum" sz="quarter" idx="12"/>
          </p:nvPr>
        </p:nvSpPr>
        <p:spPr/>
        <p:txBody>
          <a:bodyPr/>
          <a:lstStyle/>
          <a:p>
            <a:fld id="{4854181D-6920-4594-9A5D-6CE56DC9F8B2}" type="slidenum">
              <a:rPr lang="en-US" smtClean="0"/>
              <a:t>24</a:t>
            </a:fld>
            <a:endParaRPr lang="en-US"/>
          </a:p>
        </p:txBody>
      </p:sp>
    </p:spTree>
    <p:extLst>
      <p:ext uri="{BB962C8B-B14F-4D97-AF65-F5344CB8AC3E}">
        <p14:creationId xmlns:p14="http://schemas.microsoft.com/office/powerpoint/2010/main" val="1607845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descr="An abstract genetic concept">
            <a:extLst>
              <a:ext uri="{FF2B5EF4-FFF2-40B4-BE49-F238E27FC236}">
                <a16:creationId xmlns:a16="http://schemas.microsoft.com/office/drawing/2014/main" id="{665608F5-583E-4D2E-2BCC-574C8904D00E}"/>
              </a:ext>
            </a:extLst>
          </p:cNvPr>
          <p:cNvPicPr>
            <a:picLocks noChangeAspect="1"/>
          </p:cNvPicPr>
          <p:nvPr/>
        </p:nvPicPr>
        <p:blipFill>
          <a:blip r:embed="rId7">
            <a:duotone>
              <a:prstClr val="black"/>
              <a:schemeClr val="accent5">
                <a:tint val="45000"/>
                <a:satMod val="400000"/>
              </a:schemeClr>
            </a:duotone>
            <a:alphaModFix amt="25000"/>
          </a:blip>
          <a:srcRect t="38658" r="9091" b="10205"/>
          <a:stretch/>
        </p:blipFill>
        <p:spPr>
          <a:xfrm>
            <a:off x="20" y="10"/>
            <a:ext cx="12191980" cy="6857990"/>
          </a:xfrm>
          <a:prstGeom prst="rect">
            <a:avLst/>
          </a:prstGeom>
        </p:spPr>
      </p:pic>
      <p:sp>
        <p:nvSpPr>
          <p:cNvPr id="2" name="TextBox 1">
            <a:extLst>
              <a:ext uri="{FF2B5EF4-FFF2-40B4-BE49-F238E27FC236}">
                <a16:creationId xmlns:a16="http://schemas.microsoft.com/office/drawing/2014/main" id="{7A0DBA89-AB78-EB8A-1D35-02D14640821A}"/>
              </a:ext>
            </a:extLst>
          </p:cNvPr>
          <p:cNvSpPr txBox="1"/>
          <p:nvPr/>
        </p:nvSpPr>
        <p:spPr>
          <a:xfrm>
            <a:off x="3437777" y="2504521"/>
            <a:ext cx="7000035" cy="775652"/>
          </a:xfrm>
          <a:prstGeom prst="rect">
            <a:avLst/>
          </a:prstGeom>
        </p:spPr>
        <p:txBody>
          <a:bodyPr vert="horz" lIns="91440" tIns="45720" rIns="91440" bIns="45720" rtlCol="0" anchor="b">
            <a:normAutofit/>
          </a:bodyPr>
          <a:lstStyle/>
          <a:p>
            <a:pPr>
              <a:spcBef>
                <a:spcPct val="0"/>
              </a:spcBef>
              <a:spcAft>
                <a:spcPts val="600"/>
              </a:spcAft>
            </a:pPr>
            <a:r>
              <a:rPr lang="en-US" sz="3200" dirty="0">
                <a:solidFill>
                  <a:schemeClr val="tx2"/>
                </a:solidFill>
                <a:latin typeface="+mj-lt"/>
                <a:ea typeface="+mj-ea"/>
                <a:cs typeface="+mj-cs"/>
              </a:rPr>
              <a:t>CAREER SKILLS LEARNED</a:t>
            </a:r>
          </a:p>
        </p:txBody>
      </p:sp>
      <p:sp>
        <p:nvSpPr>
          <p:cNvPr id="20" name="Rectangle 19">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8D91EBF8-35DA-D6A2-A9C6-CEBDD66973BF}"/>
              </a:ext>
            </a:extLst>
          </p:cNvPr>
          <p:cNvSpPr>
            <a:spLocks noGrp="1"/>
          </p:cNvSpPr>
          <p:nvPr>
            <p:ph type="sldNum" sz="quarter" idx="12"/>
          </p:nvPr>
        </p:nvSpPr>
        <p:spPr/>
        <p:txBody>
          <a:bodyPr/>
          <a:lstStyle/>
          <a:p>
            <a:fld id="{4854181D-6920-4594-9A5D-6CE56DC9F8B2}" type="slidenum">
              <a:rPr lang="en-US" smtClean="0"/>
              <a:t>25</a:t>
            </a:fld>
            <a:endParaRPr lang="en-US"/>
          </a:p>
        </p:txBody>
      </p:sp>
    </p:spTree>
    <p:extLst>
      <p:ext uri="{BB962C8B-B14F-4D97-AF65-F5344CB8AC3E}">
        <p14:creationId xmlns:p14="http://schemas.microsoft.com/office/powerpoint/2010/main" val="2142981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6470FA-C48E-BE73-9411-71107D24C266}"/>
              </a:ext>
            </a:extLst>
          </p:cNvPr>
          <p:cNvSpPr txBox="1"/>
          <p:nvPr/>
        </p:nvSpPr>
        <p:spPr>
          <a:xfrm>
            <a:off x="1517669" y="1859339"/>
            <a:ext cx="8761068" cy="3754874"/>
          </a:xfrm>
          <a:prstGeom prst="rect">
            <a:avLst/>
          </a:prstGeom>
          <a:noFill/>
        </p:spPr>
        <p:txBody>
          <a:bodyPr wrap="square" rtlCol="0">
            <a:spAutoFit/>
          </a:bodyPr>
          <a:lstStyle/>
          <a:p>
            <a:r>
              <a:rPr lang="en-US" sz="2000" dirty="0">
                <a:latin typeface="Arial" panose="020B0604020202020204" pitchFamily="34" charset="0"/>
              </a:rPr>
              <a:t>While taking SEC285, I learned several career skills that will help build the foundation for my future career. The course focused on the configuration and testing process within the Microsoft Hyper-V environment, which included:</a:t>
            </a:r>
          </a:p>
          <a:p>
            <a:endParaRPr lang="en-US" sz="2000" b="0" i="0" dirty="0">
              <a:effectLst/>
              <a:latin typeface="Arial" panose="020B0604020202020204" pitchFamily="34" charset="0"/>
            </a:endParaRPr>
          </a:p>
          <a:p>
            <a:pPr marL="285750" indent="-285750">
              <a:lnSpc>
                <a:spcPct val="150000"/>
              </a:lnSpc>
              <a:buFont typeface="Arial" panose="020B0604020202020204" pitchFamily="34" charset="0"/>
              <a:buChar char="•"/>
            </a:pPr>
            <a:r>
              <a:rPr lang="en-US" sz="2000" b="0" i="0" dirty="0">
                <a:effectLst/>
                <a:latin typeface="Arial" panose="020B0604020202020204" pitchFamily="34" charset="0"/>
              </a:rPr>
              <a:t>en</a:t>
            </a:r>
            <a:r>
              <a:rPr lang="en-US" sz="2000" dirty="0">
                <a:latin typeface="Arial" panose="020B0604020202020204" pitchFamily="34" charset="0"/>
              </a:rPr>
              <a:t>cryption </a:t>
            </a:r>
          </a:p>
          <a:p>
            <a:pPr marL="285750" indent="-285750">
              <a:lnSpc>
                <a:spcPct val="150000"/>
              </a:lnSpc>
              <a:buFont typeface="Arial" panose="020B0604020202020204" pitchFamily="34" charset="0"/>
              <a:buChar char="•"/>
            </a:pPr>
            <a:r>
              <a:rPr lang="en-US" sz="2000" dirty="0">
                <a:latin typeface="Arial" panose="020B0604020202020204" pitchFamily="34" charset="0"/>
              </a:rPr>
              <a:t>stateful firewall</a:t>
            </a:r>
          </a:p>
          <a:p>
            <a:pPr marL="285750" indent="-285750">
              <a:lnSpc>
                <a:spcPct val="150000"/>
              </a:lnSpc>
              <a:buFont typeface="Arial" panose="020B0604020202020204" pitchFamily="34" charset="0"/>
              <a:buChar char="•"/>
            </a:pPr>
            <a:r>
              <a:rPr lang="en-US" sz="2000" dirty="0">
                <a:latin typeface="Arial" panose="020B0604020202020204" pitchFamily="34" charset="0"/>
              </a:rPr>
              <a:t>multiple-factor authentication</a:t>
            </a:r>
          </a:p>
          <a:p>
            <a:pPr marL="285750" indent="-285750">
              <a:lnSpc>
                <a:spcPct val="150000"/>
              </a:lnSpc>
              <a:buFont typeface="Arial" panose="020B0604020202020204" pitchFamily="34" charset="0"/>
              <a:buChar char="•"/>
            </a:pPr>
            <a:r>
              <a:rPr lang="en-US" sz="2000" dirty="0">
                <a:latin typeface="Arial" panose="020B0604020202020204" pitchFamily="34" charset="0"/>
              </a:rPr>
              <a:t>vulnerability assessment</a:t>
            </a:r>
            <a:endParaRPr lang="en-US" sz="2000" dirty="0">
              <a:effectLst/>
              <a:latin typeface="Arial" panose="020B0604020202020204" pitchFamily="34" charset="0"/>
            </a:endParaRPr>
          </a:p>
          <a:p>
            <a:endParaRPr lang="en-US" dirty="0"/>
          </a:p>
        </p:txBody>
      </p:sp>
      <p:sp>
        <p:nvSpPr>
          <p:cNvPr id="3" name="Slide Number Placeholder 2">
            <a:extLst>
              <a:ext uri="{FF2B5EF4-FFF2-40B4-BE49-F238E27FC236}">
                <a16:creationId xmlns:a16="http://schemas.microsoft.com/office/drawing/2014/main" id="{5D1D49D2-33EC-D1CB-65D1-C9F7700D0852}"/>
              </a:ext>
            </a:extLst>
          </p:cNvPr>
          <p:cNvSpPr>
            <a:spLocks noGrp="1"/>
          </p:cNvSpPr>
          <p:nvPr>
            <p:ph type="sldNum" sz="quarter" idx="12"/>
          </p:nvPr>
        </p:nvSpPr>
        <p:spPr/>
        <p:txBody>
          <a:bodyPr/>
          <a:lstStyle/>
          <a:p>
            <a:fld id="{4854181D-6920-4594-9A5D-6CE56DC9F8B2}" type="slidenum">
              <a:rPr lang="en-US" smtClean="0"/>
              <a:t>26</a:t>
            </a:fld>
            <a:endParaRPr lang="en-US"/>
          </a:p>
        </p:txBody>
      </p:sp>
    </p:spTree>
    <p:extLst>
      <p:ext uri="{BB962C8B-B14F-4D97-AF65-F5344CB8AC3E}">
        <p14:creationId xmlns:p14="http://schemas.microsoft.com/office/powerpoint/2010/main" val="390948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D0CF4-C72B-0894-919F-F9BB51F71504}"/>
            </a:ext>
          </a:extLst>
        </p:cNvPr>
        <p:cNvGrpSpPr/>
        <p:nvPr/>
      </p:nvGrpSpPr>
      <p:grpSpPr>
        <a:xfrm>
          <a:off x="0" y="0"/>
          <a:ext cx="0" cy="0"/>
          <a:chOff x="0" y="0"/>
          <a:chExt cx="0" cy="0"/>
        </a:xfrm>
      </p:grpSpPr>
      <p:pic>
        <p:nvPicPr>
          <p:cNvPr id="4" name="Picture 3" descr="An abstract genetic concept">
            <a:extLst>
              <a:ext uri="{FF2B5EF4-FFF2-40B4-BE49-F238E27FC236}">
                <a16:creationId xmlns:a16="http://schemas.microsoft.com/office/drawing/2014/main" id="{C6D4316B-B473-239A-D251-A29961377A1C}"/>
              </a:ext>
            </a:extLst>
          </p:cNvPr>
          <p:cNvPicPr>
            <a:picLocks noChangeAspect="1"/>
          </p:cNvPicPr>
          <p:nvPr/>
        </p:nvPicPr>
        <p:blipFill>
          <a:blip r:embed="rId2">
            <a:duotone>
              <a:prstClr val="black"/>
              <a:schemeClr val="accent5">
                <a:tint val="45000"/>
                <a:satMod val="400000"/>
              </a:schemeClr>
            </a:duotone>
            <a:alphaModFix amt="25000"/>
          </a:blip>
          <a:srcRect t="38658" r="9091" b="10205"/>
          <a:stretch/>
        </p:blipFill>
        <p:spPr>
          <a:xfrm>
            <a:off x="20" y="10"/>
            <a:ext cx="12191980" cy="6857990"/>
          </a:xfrm>
          <a:prstGeom prst="rect">
            <a:avLst/>
          </a:prstGeom>
        </p:spPr>
      </p:pic>
      <p:sp>
        <p:nvSpPr>
          <p:cNvPr id="2" name="Title 1">
            <a:extLst>
              <a:ext uri="{FF2B5EF4-FFF2-40B4-BE49-F238E27FC236}">
                <a16:creationId xmlns:a16="http://schemas.microsoft.com/office/drawing/2014/main" id="{D35513F4-D189-12EE-0307-0D3FEF5826F7}"/>
              </a:ext>
            </a:extLst>
          </p:cNvPr>
          <p:cNvSpPr>
            <a:spLocks noGrp="1"/>
          </p:cNvSpPr>
          <p:nvPr>
            <p:ph type="ctrTitle"/>
          </p:nvPr>
        </p:nvSpPr>
        <p:spPr>
          <a:xfrm>
            <a:off x="4574290" y="1858297"/>
            <a:ext cx="4813226" cy="1897626"/>
          </a:xfrm>
        </p:spPr>
        <p:txBody>
          <a:bodyPr vert="horz" lIns="91440" tIns="45720" rIns="91440" bIns="45720" rtlCol="0" anchor="b">
            <a:normAutofit/>
          </a:bodyPr>
          <a:lstStyle/>
          <a:p>
            <a:pPr>
              <a:lnSpc>
                <a:spcPct val="90000"/>
              </a:lnSpc>
            </a:pPr>
            <a:r>
              <a:rPr lang="en-US" sz="3200" dirty="0"/>
              <a:t>CONCLUSION</a:t>
            </a:r>
          </a:p>
        </p:txBody>
      </p:sp>
      <p:sp>
        <p:nvSpPr>
          <p:cNvPr id="3" name="Slide Number Placeholder 2">
            <a:extLst>
              <a:ext uri="{FF2B5EF4-FFF2-40B4-BE49-F238E27FC236}">
                <a16:creationId xmlns:a16="http://schemas.microsoft.com/office/drawing/2014/main" id="{EEF885A9-F7E3-0BA7-4A6E-897D8FF8ECF3}"/>
              </a:ext>
            </a:extLst>
          </p:cNvPr>
          <p:cNvSpPr>
            <a:spLocks noGrp="1"/>
          </p:cNvSpPr>
          <p:nvPr>
            <p:ph type="sldNum" sz="quarter" idx="12"/>
          </p:nvPr>
        </p:nvSpPr>
        <p:spPr/>
        <p:txBody>
          <a:bodyPr/>
          <a:lstStyle/>
          <a:p>
            <a:fld id="{4854181D-6920-4594-9A5D-6CE56DC9F8B2}" type="slidenum">
              <a:rPr lang="en-US" smtClean="0"/>
              <a:t>27</a:t>
            </a:fld>
            <a:endParaRPr lang="en-US"/>
          </a:p>
        </p:txBody>
      </p:sp>
    </p:spTree>
    <p:extLst>
      <p:ext uri="{BB962C8B-B14F-4D97-AF65-F5344CB8AC3E}">
        <p14:creationId xmlns:p14="http://schemas.microsoft.com/office/powerpoint/2010/main" val="236071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395CED-CF3E-A316-0A96-5B6C640B9A3C}"/>
              </a:ext>
            </a:extLst>
          </p:cNvPr>
          <p:cNvSpPr txBox="1"/>
          <p:nvPr/>
        </p:nvSpPr>
        <p:spPr>
          <a:xfrm>
            <a:off x="2879075" y="1382286"/>
            <a:ext cx="6433850" cy="4093428"/>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As previously stated, this course project is a collection of all projects performed in virtual environments throughout this course. This compilation illustrates the configuration and testing process in the Microsoft Hyper-V environment. </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While utilizing the virtual machine setting, activities were completed to learn: </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Asymmetric key encryption as well as decryption</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A stateful firewall and Nmap scan</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The creation of a Bring Your Own Device Policy</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The design of a Multifactor Authorization for the VM</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How to perform vulnerability assessments using Nmap, </a:t>
            </a:r>
            <a:r>
              <a:rPr lang="en-US" sz="2000" dirty="0" err="1">
                <a:latin typeface="Calibri" panose="020F0502020204030204" pitchFamily="34" charset="0"/>
                <a:cs typeface="Calibri" panose="020F0502020204030204" pitchFamily="34" charset="0"/>
              </a:rPr>
              <a:t>Netcat</a:t>
            </a:r>
            <a:r>
              <a:rPr lang="en-US" sz="2000" dirty="0">
                <a:latin typeface="Calibri" panose="020F0502020204030204" pitchFamily="34" charset="0"/>
                <a:cs typeface="Calibri" panose="020F0502020204030204" pitchFamily="34" charset="0"/>
              </a:rPr>
              <a:t>, Wireshark, and Nessus</a:t>
            </a:r>
          </a:p>
        </p:txBody>
      </p:sp>
      <p:sp>
        <p:nvSpPr>
          <p:cNvPr id="3" name="Slide Number Placeholder 2">
            <a:extLst>
              <a:ext uri="{FF2B5EF4-FFF2-40B4-BE49-F238E27FC236}">
                <a16:creationId xmlns:a16="http://schemas.microsoft.com/office/drawing/2014/main" id="{50D04D0C-F96E-0218-64D4-4A785E40015A}"/>
              </a:ext>
            </a:extLst>
          </p:cNvPr>
          <p:cNvSpPr>
            <a:spLocks noGrp="1"/>
          </p:cNvSpPr>
          <p:nvPr>
            <p:ph type="sldNum" sz="quarter" idx="12"/>
          </p:nvPr>
        </p:nvSpPr>
        <p:spPr/>
        <p:txBody>
          <a:bodyPr/>
          <a:lstStyle/>
          <a:p>
            <a:fld id="{4854181D-6920-4594-9A5D-6CE56DC9F8B2}" type="slidenum">
              <a:rPr lang="en-US" smtClean="0"/>
              <a:t>28</a:t>
            </a:fld>
            <a:endParaRPr lang="en-US"/>
          </a:p>
        </p:txBody>
      </p:sp>
    </p:spTree>
    <p:extLst>
      <p:ext uri="{BB962C8B-B14F-4D97-AF65-F5344CB8AC3E}">
        <p14:creationId xmlns:p14="http://schemas.microsoft.com/office/powerpoint/2010/main" val="3769130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423593-B298-32A5-2E28-F4EA72BE7F52}"/>
              </a:ext>
            </a:extLst>
          </p:cNvPr>
          <p:cNvSpPr txBox="1"/>
          <p:nvPr/>
        </p:nvSpPr>
        <p:spPr>
          <a:xfrm>
            <a:off x="1848465" y="816078"/>
            <a:ext cx="2428568"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REFERENCES</a:t>
            </a:r>
          </a:p>
        </p:txBody>
      </p:sp>
      <p:sp>
        <p:nvSpPr>
          <p:cNvPr id="3" name="TextBox 2">
            <a:extLst>
              <a:ext uri="{FF2B5EF4-FFF2-40B4-BE49-F238E27FC236}">
                <a16:creationId xmlns:a16="http://schemas.microsoft.com/office/drawing/2014/main" id="{98D4F9F1-FC75-B6C9-0198-22DA92D8108C}"/>
              </a:ext>
            </a:extLst>
          </p:cNvPr>
          <p:cNvSpPr txBox="1"/>
          <p:nvPr/>
        </p:nvSpPr>
        <p:spPr>
          <a:xfrm>
            <a:off x="1848465" y="1986117"/>
            <a:ext cx="9930581" cy="3170099"/>
          </a:xfrm>
          <a:prstGeom prst="rect">
            <a:avLst/>
          </a:prstGeom>
          <a:noFill/>
        </p:spPr>
        <p:txBody>
          <a:bodyPr wrap="square" rtlCol="0">
            <a:spAutoFit/>
          </a:bodyPr>
          <a:lstStyle/>
          <a:p>
            <a:pPr>
              <a:spcBef>
                <a:spcPts val="0"/>
              </a:spcBef>
            </a:pPr>
            <a:r>
              <a:rPr lang="en-US" sz="2000" dirty="0">
                <a:latin typeface="Calibri" panose="020F0502020204030204" pitchFamily="34" charset="0"/>
                <a:cs typeface="Calibri" panose="020F0502020204030204" pitchFamily="34" charset="0"/>
              </a:rPr>
              <a:t>Professors P. Shaffer, B.M. Piper, E. </a:t>
            </a:r>
            <a:r>
              <a:rPr lang="en-US" sz="2000" dirty="0" err="1">
                <a:latin typeface="Calibri" panose="020F0502020204030204" pitchFamily="34" charset="0"/>
                <a:cs typeface="Calibri" panose="020F0502020204030204" pitchFamily="34" charset="0"/>
              </a:rPr>
              <a:t>Aghadiuno</a:t>
            </a:r>
            <a:r>
              <a:rPr lang="en-US" sz="2000" dirty="0">
                <a:latin typeface="Calibri" panose="020F0502020204030204" pitchFamily="34" charset="0"/>
                <a:cs typeface="Calibri" panose="020F0502020204030204" pitchFamily="34" charset="0"/>
              </a:rPr>
              <a:t> Module Presentations</a:t>
            </a:r>
          </a:p>
          <a:p>
            <a:pPr>
              <a:spcBef>
                <a:spcPts val="0"/>
              </a:spcBef>
            </a:pPr>
            <a:endParaRPr lang="en-US" sz="2000" dirty="0">
              <a:latin typeface="Calibri" panose="020F0502020204030204" pitchFamily="34" charset="0"/>
              <a:cs typeface="Calibri" panose="020F0502020204030204" pitchFamily="34" charset="0"/>
            </a:endParaRPr>
          </a:p>
          <a:p>
            <a:pPr>
              <a:spcBef>
                <a:spcPts val="0"/>
              </a:spcBef>
            </a:pPr>
            <a:r>
              <a:rPr lang="en-US" sz="2000" dirty="0" err="1">
                <a:latin typeface="Calibri" panose="020F0502020204030204" pitchFamily="34" charset="0"/>
                <a:cs typeface="Calibri" panose="020F0502020204030204" pitchFamily="34" charset="0"/>
              </a:rPr>
              <a:t>Brainly.com</a:t>
            </a:r>
            <a:endParaRPr lang="en-US" sz="2000" dirty="0">
              <a:latin typeface="Calibri" panose="020F0502020204030204" pitchFamily="34" charset="0"/>
              <a:cs typeface="Calibri" panose="020F0502020204030204" pitchFamily="34" charset="0"/>
            </a:endParaRPr>
          </a:p>
          <a:p>
            <a:pPr>
              <a:spcBef>
                <a:spcPts val="0"/>
              </a:spcBef>
            </a:pPr>
            <a:endParaRPr lang="en-US" sz="2000" dirty="0">
              <a:latin typeface="Calibri" panose="020F0502020204030204" pitchFamily="34" charset="0"/>
              <a:cs typeface="Calibri" panose="020F0502020204030204" pitchFamily="34" charset="0"/>
            </a:endParaRPr>
          </a:p>
          <a:p>
            <a:pPr>
              <a:spcBef>
                <a:spcPts val="0"/>
              </a:spcBef>
            </a:pPr>
            <a:r>
              <a:rPr lang="en-US" sz="2000" dirty="0">
                <a:latin typeface="Calibri" panose="020F0502020204030204" pitchFamily="34" charset="0"/>
                <a:cs typeface="Calibri" panose="020F0502020204030204" pitchFamily="34" charset="0"/>
              </a:rPr>
              <a:t>Weekly Module Project videos </a:t>
            </a:r>
          </a:p>
          <a:p>
            <a:pPr>
              <a:spcBef>
                <a:spcPts val="0"/>
              </a:spcBef>
            </a:pPr>
            <a:endParaRPr lang="en-US" sz="2000" dirty="0">
              <a:latin typeface="Calibri" panose="020F0502020204030204" pitchFamily="34" charset="0"/>
              <a:cs typeface="Calibri" panose="020F0502020204030204" pitchFamily="34" charset="0"/>
            </a:endParaRPr>
          </a:p>
          <a:p>
            <a:pPr>
              <a:spcBef>
                <a:spcPts val="0"/>
              </a:spcBef>
            </a:pPr>
            <a:r>
              <a:rPr lang="en-US" sz="20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https://cdn2.hubspot.net/hub/445439/file-2042247754-pdf/images/Sample-BYOD-Policy-Template.pdf%3Ft=1468565447264</a:t>
            </a:r>
            <a:r>
              <a:rPr lang="en-US" sz="2000" dirty="0">
                <a:latin typeface="Calibri" panose="020F0502020204030204" pitchFamily="34" charset="0"/>
                <a:cs typeface="Calibri" panose="020F0502020204030204" pitchFamily="34" charset="0"/>
              </a:rPr>
              <a:t> </a:t>
            </a:r>
          </a:p>
          <a:p>
            <a:pPr>
              <a:spcBef>
                <a:spcPts val="0"/>
              </a:spcBef>
            </a:pPr>
            <a:endParaRPr lang="en-US" sz="2000" dirty="0">
              <a:latin typeface="Calibri" panose="020F0502020204030204" pitchFamily="34" charset="0"/>
              <a:cs typeface="Calibri" panose="020F0502020204030204" pitchFamily="34" charset="0"/>
            </a:endParaRPr>
          </a:p>
          <a:p>
            <a:pPr>
              <a:spcBef>
                <a:spcPts val="0"/>
              </a:spcBef>
            </a:pPr>
            <a:r>
              <a:rPr lang="en-US" sz="20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https://www.dashlane.com/blog/byod-policies-for-organizations</a:t>
            </a:r>
            <a:r>
              <a:rPr lang="en-US" sz="2000" dirty="0">
                <a:latin typeface="Calibri" panose="020F0502020204030204" pitchFamily="34" charset="0"/>
                <a:cs typeface="Calibri" panose="020F0502020204030204" pitchFamily="34" charset="0"/>
              </a:rPr>
              <a:t> </a:t>
            </a:r>
          </a:p>
        </p:txBody>
      </p:sp>
      <p:sp>
        <p:nvSpPr>
          <p:cNvPr id="4" name="Slide Number Placeholder 3">
            <a:extLst>
              <a:ext uri="{FF2B5EF4-FFF2-40B4-BE49-F238E27FC236}">
                <a16:creationId xmlns:a16="http://schemas.microsoft.com/office/drawing/2014/main" id="{EE1E9077-C980-8CED-C31B-42BC69EBF9D5}"/>
              </a:ext>
            </a:extLst>
          </p:cNvPr>
          <p:cNvSpPr>
            <a:spLocks noGrp="1"/>
          </p:cNvSpPr>
          <p:nvPr>
            <p:ph type="sldNum" sz="quarter" idx="12"/>
          </p:nvPr>
        </p:nvSpPr>
        <p:spPr/>
        <p:txBody>
          <a:bodyPr/>
          <a:lstStyle/>
          <a:p>
            <a:fld id="{4854181D-6920-4594-9A5D-6CE56DC9F8B2}" type="slidenum">
              <a:rPr lang="en-US" smtClean="0"/>
              <a:t>29</a:t>
            </a:fld>
            <a:endParaRPr lang="en-US"/>
          </a:p>
        </p:txBody>
      </p:sp>
    </p:spTree>
    <p:extLst>
      <p:ext uri="{BB962C8B-B14F-4D97-AF65-F5344CB8AC3E}">
        <p14:creationId xmlns:p14="http://schemas.microsoft.com/office/powerpoint/2010/main" val="910488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6" name="Picture 5" descr="An abstract genetic concept">
            <a:extLst>
              <a:ext uri="{FF2B5EF4-FFF2-40B4-BE49-F238E27FC236}">
                <a16:creationId xmlns:a16="http://schemas.microsoft.com/office/drawing/2014/main" id="{F640C99D-87F6-01FE-1AD9-E34040A56DDD}"/>
              </a:ext>
            </a:extLst>
          </p:cNvPr>
          <p:cNvPicPr>
            <a:picLocks noChangeAspect="1"/>
          </p:cNvPicPr>
          <p:nvPr/>
        </p:nvPicPr>
        <p:blipFill>
          <a:blip r:embed="rId3">
            <a:duotone>
              <a:prstClr val="black"/>
              <a:schemeClr val="accent5">
                <a:tint val="45000"/>
                <a:satMod val="400000"/>
              </a:schemeClr>
            </a:duotone>
            <a:alphaModFix amt="25000"/>
          </a:blip>
          <a:srcRect t="38658" r="9091" b="10205"/>
          <a:stretch/>
        </p:blipFill>
        <p:spPr>
          <a:xfrm>
            <a:off x="19685" y="10"/>
            <a:ext cx="12191980" cy="6857990"/>
          </a:xfrm>
          <a:prstGeom prst="rect">
            <a:avLst/>
          </a:prstGeom>
        </p:spPr>
      </p:pic>
      <p:sp>
        <p:nvSpPr>
          <p:cNvPr id="2" name="Title 1"/>
          <p:cNvSpPr>
            <a:spLocks noGrp="1"/>
          </p:cNvSpPr>
          <p:nvPr>
            <p:ph type="ctrTitle"/>
          </p:nvPr>
        </p:nvSpPr>
        <p:spPr>
          <a:xfrm>
            <a:off x="3246935" y="2477728"/>
            <a:ext cx="5698129" cy="1080452"/>
          </a:xfrm>
        </p:spPr>
        <p:txBody>
          <a:bodyPr vert="horz" lIns="91440" tIns="45720" rIns="91440" bIns="45720" rtlCol="0" anchor="b">
            <a:normAutofit/>
          </a:bodyPr>
          <a:lstStyle/>
          <a:p>
            <a:r>
              <a:rPr lang="en-US" sz="3200" dirty="0"/>
              <a:t>Asymmetric Key Encryption </a:t>
            </a:r>
          </a:p>
        </p:txBody>
      </p:sp>
      <p:sp>
        <p:nvSpPr>
          <p:cNvPr id="7" name="Slide Number Placeholder 6">
            <a:extLst>
              <a:ext uri="{FF2B5EF4-FFF2-40B4-BE49-F238E27FC236}">
                <a16:creationId xmlns:a16="http://schemas.microsoft.com/office/drawing/2014/main" id="{55EC365A-AD78-574B-3715-4FD6DA2503D7}"/>
              </a:ext>
            </a:extLst>
          </p:cNvPr>
          <p:cNvSpPr>
            <a:spLocks noGrp="1"/>
          </p:cNvSpPr>
          <p:nvPr>
            <p:ph type="sldNum" sz="quarter" idx="12"/>
          </p:nvPr>
        </p:nvSpPr>
        <p:spPr/>
        <p:txBody>
          <a:bodyPr/>
          <a:lstStyle/>
          <a:p>
            <a:fld id="{4854181D-6920-4594-9A5D-6CE56DC9F8B2}" type="slidenum">
              <a:rPr lang="en-US" smtClean="0"/>
              <a:t>3</a:t>
            </a:fld>
            <a:endParaRPr lang="en-US"/>
          </a:p>
        </p:txBody>
      </p:sp>
    </p:spTree>
    <p:extLst>
      <p:ext uri="{BB962C8B-B14F-4D97-AF65-F5344CB8AC3E}">
        <p14:creationId xmlns:p14="http://schemas.microsoft.com/office/powerpoint/2010/main" val="173061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639615" y="871004"/>
            <a:ext cx="2556704" cy="1112363"/>
          </a:xfrm>
        </p:spPr>
        <p:txBody>
          <a:bodyPr>
            <a:normAutofit/>
          </a:bodyPr>
          <a:lstStyle/>
          <a:p>
            <a:r>
              <a:rPr lang="en-US" sz="3300" dirty="0"/>
              <a:t>File Encryption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639615" y="2144109"/>
            <a:ext cx="2667766" cy="2638097"/>
          </a:xfrm>
        </p:spPr>
        <p:txBody>
          <a:bodyPr>
            <a:normAutofit/>
          </a:bodyPr>
          <a:lstStyle/>
          <a:p>
            <a:r>
              <a:rPr lang="en-US" sz="1600" dirty="0"/>
              <a:t>This screenshot shows the following.</a:t>
            </a:r>
          </a:p>
          <a:p>
            <a:pPr marL="285750" indent="-285750">
              <a:buFont typeface="Arial" panose="020B0604020202020204" pitchFamily="34" charset="0"/>
              <a:buChar char="•"/>
            </a:pPr>
            <a:r>
              <a:rPr lang="en-US" sz="1600" dirty="0"/>
              <a:t>Content of the plaintext file</a:t>
            </a:r>
          </a:p>
          <a:p>
            <a:pPr marL="285750" indent="-285750">
              <a:buFont typeface="Arial" panose="020B0604020202020204" pitchFamily="34" charset="0"/>
              <a:buChar char="•"/>
            </a:pPr>
            <a:r>
              <a:rPr lang="en-US" sz="1600" dirty="0"/>
              <a:t>Content of the encrypted file</a:t>
            </a:r>
          </a:p>
        </p:txBody>
      </p:sp>
      <p:pic>
        <p:nvPicPr>
          <p:cNvPr id="14" name="Picture 13">
            <a:extLst>
              <a:ext uri="{FF2B5EF4-FFF2-40B4-BE49-F238E27FC236}">
                <a16:creationId xmlns:a16="http://schemas.microsoft.com/office/drawing/2014/main" id="{4EBEEDDB-6828-1F91-A3DF-9A8A71BD7C1E}"/>
              </a:ext>
            </a:extLst>
          </p:cNvPr>
          <p:cNvPicPr>
            <a:picLocks noChangeAspect="1"/>
          </p:cNvPicPr>
          <p:nvPr/>
        </p:nvPicPr>
        <p:blipFill>
          <a:blip r:embed="rId2">
            <a:extLst>
              <a:ext uri="{28A0092B-C50C-407E-A947-70E740481C1C}">
                <a14:useLocalDpi xmlns:a14="http://schemas.microsoft.com/office/drawing/2010/main" val="0"/>
              </a:ext>
            </a:extLst>
          </a:blip>
          <a:srcRect r="1207"/>
          <a:stretch/>
        </p:blipFill>
        <p:spPr>
          <a:xfrm>
            <a:off x="4587767" y="3429000"/>
            <a:ext cx="6925807" cy="702416"/>
          </a:xfrm>
          <a:prstGeom prst="rect">
            <a:avLst/>
          </a:prstGeom>
        </p:spPr>
      </p:pic>
      <p:sp>
        <p:nvSpPr>
          <p:cNvPr id="3" name="Slide Number Placeholder 2">
            <a:extLst>
              <a:ext uri="{FF2B5EF4-FFF2-40B4-BE49-F238E27FC236}">
                <a16:creationId xmlns:a16="http://schemas.microsoft.com/office/drawing/2014/main" id="{F93C8640-EA13-5353-6D4E-DAF69889C228}"/>
              </a:ext>
            </a:extLst>
          </p:cNvPr>
          <p:cNvSpPr>
            <a:spLocks noGrp="1"/>
          </p:cNvSpPr>
          <p:nvPr>
            <p:ph type="sldNum" sz="quarter" idx="12"/>
          </p:nvPr>
        </p:nvSpPr>
        <p:spPr/>
        <p:txBody>
          <a:bodyPr/>
          <a:lstStyle/>
          <a:p>
            <a:fld id="{4854181D-6920-4594-9A5D-6CE56DC9F8B2}" type="slidenum">
              <a:rPr lang="en-US" smtClean="0"/>
              <a:t>4</a:t>
            </a:fld>
            <a:endParaRPr lang="en-US"/>
          </a:p>
        </p:txBody>
      </p:sp>
    </p:spTree>
    <p:extLst>
      <p:ext uri="{BB962C8B-B14F-4D97-AF65-F5344CB8AC3E}">
        <p14:creationId xmlns:p14="http://schemas.microsoft.com/office/powerpoint/2010/main" val="1358020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855369" y="393291"/>
            <a:ext cx="2556704" cy="1190281"/>
          </a:xfrm>
        </p:spPr>
        <p:txBody>
          <a:bodyPr>
            <a:normAutofit/>
          </a:bodyPr>
          <a:lstStyle/>
          <a:p>
            <a:r>
              <a:rPr lang="en-US" sz="3300" dirty="0"/>
              <a:t>File Decryption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855369" y="1905001"/>
            <a:ext cx="2556704" cy="3457917"/>
          </a:xfrm>
        </p:spPr>
        <p:txBody>
          <a:bodyPr>
            <a:noAutofit/>
          </a:bodyPr>
          <a:lstStyle/>
          <a:p>
            <a:r>
              <a:rPr lang="en-US" sz="1600" dirty="0"/>
              <a:t>This screenshot shows the following.</a:t>
            </a:r>
          </a:p>
          <a:p>
            <a:pPr marL="285750" indent="-285750">
              <a:buFont typeface="Arial" panose="020B0604020202020204" pitchFamily="34" charset="0"/>
              <a:buChar char="•"/>
            </a:pPr>
            <a:r>
              <a:rPr lang="en-US" sz="1600" dirty="0"/>
              <a:t>The encrypted file listed by itself</a:t>
            </a:r>
          </a:p>
          <a:p>
            <a:pPr marL="285750" indent="-285750">
              <a:buFont typeface="Arial" panose="020B0604020202020204" pitchFamily="34" charset="0"/>
              <a:buChar char="•"/>
            </a:pPr>
            <a:r>
              <a:rPr lang="en-US" sz="1600" dirty="0"/>
              <a:t>The decrypting process</a:t>
            </a:r>
          </a:p>
          <a:p>
            <a:pPr marL="285750" indent="-285750">
              <a:buFont typeface="Arial" panose="020B0604020202020204" pitchFamily="34" charset="0"/>
              <a:buChar char="•"/>
            </a:pPr>
            <a:r>
              <a:rPr lang="en-US" sz="1600" dirty="0"/>
              <a:t>Both the encrypted file and the original plaintext file are listed</a:t>
            </a:r>
          </a:p>
        </p:txBody>
      </p:sp>
      <p:pic>
        <p:nvPicPr>
          <p:cNvPr id="4" name="Picture 3" descr="A computer screen with white text&#10;&#10;AI-generated content may be incorrect.">
            <a:extLst>
              <a:ext uri="{FF2B5EF4-FFF2-40B4-BE49-F238E27FC236}">
                <a16:creationId xmlns:a16="http://schemas.microsoft.com/office/drawing/2014/main" id="{33C4475D-9929-4A52-7E4D-D95334BB1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798395"/>
            <a:ext cx="4762247" cy="1926005"/>
          </a:xfrm>
          <a:prstGeom prst="rect">
            <a:avLst/>
          </a:prstGeom>
        </p:spPr>
      </p:pic>
      <p:sp>
        <p:nvSpPr>
          <p:cNvPr id="3" name="Slide Number Placeholder 2">
            <a:extLst>
              <a:ext uri="{FF2B5EF4-FFF2-40B4-BE49-F238E27FC236}">
                <a16:creationId xmlns:a16="http://schemas.microsoft.com/office/drawing/2014/main" id="{AF72A1F9-8EA5-C013-33AF-441B1C36AF0A}"/>
              </a:ext>
            </a:extLst>
          </p:cNvPr>
          <p:cNvSpPr>
            <a:spLocks noGrp="1"/>
          </p:cNvSpPr>
          <p:nvPr>
            <p:ph type="sldNum" sz="quarter" idx="12"/>
          </p:nvPr>
        </p:nvSpPr>
        <p:spPr/>
        <p:txBody>
          <a:bodyPr/>
          <a:lstStyle/>
          <a:p>
            <a:fld id="{4854181D-6920-4594-9A5D-6CE56DC9F8B2}" type="slidenum">
              <a:rPr lang="en-US" smtClean="0"/>
              <a:t>5</a:t>
            </a:fld>
            <a:endParaRPr lang="en-US"/>
          </a:p>
        </p:txBody>
      </p:sp>
    </p:spTree>
    <p:extLst>
      <p:ext uri="{BB962C8B-B14F-4D97-AF65-F5344CB8AC3E}">
        <p14:creationId xmlns:p14="http://schemas.microsoft.com/office/powerpoint/2010/main" val="1594047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 name="Picture 2" descr="An abstract genetic concept">
            <a:extLst>
              <a:ext uri="{FF2B5EF4-FFF2-40B4-BE49-F238E27FC236}">
                <a16:creationId xmlns:a16="http://schemas.microsoft.com/office/drawing/2014/main" id="{20639BAE-AEA1-4BDB-3E6C-36D49011949B}"/>
              </a:ext>
            </a:extLst>
          </p:cNvPr>
          <p:cNvPicPr>
            <a:picLocks noChangeAspect="1"/>
          </p:cNvPicPr>
          <p:nvPr/>
        </p:nvPicPr>
        <p:blipFill>
          <a:blip r:embed="rId3">
            <a:duotone>
              <a:prstClr val="black"/>
              <a:schemeClr val="accent5">
                <a:tint val="45000"/>
                <a:satMod val="400000"/>
              </a:schemeClr>
            </a:duotone>
            <a:alphaModFix amt="25000"/>
          </a:blip>
          <a:srcRect t="38658" r="9091" b="10205"/>
          <a:stretch/>
        </p:blipFill>
        <p:spPr>
          <a:xfrm>
            <a:off x="20" y="0"/>
            <a:ext cx="12191980" cy="6857990"/>
          </a:xfrm>
          <a:prstGeom prst="rect">
            <a:avLst/>
          </a:prstGeom>
        </p:spPr>
      </p:pic>
      <p:sp>
        <p:nvSpPr>
          <p:cNvPr id="2" name="Title 1"/>
          <p:cNvSpPr>
            <a:spLocks noGrp="1"/>
          </p:cNvSpPr>
          <p:nvPr>
            <p:ph type="ctrTitle"/>
          </p:nvPr>
        </p:nvSpPr>
        <p:spPr>
          <a:xfrm>
            <a:off x="4114465" y="2369573"/>
            <a:ext cx="3810335" cy="1581897"/>
          </a:xfrm>
        </p:spPr>
        <p:txBody>
          <a:bodyPr>
            <a:normAutofit/>
          </a:bodyPr>
          <a:lstStyle/>
          <a:p>
            <a:r>
              <a:rPr lang="en-US" sz="3200" dirty="0"/>
              <a:t>Stateful Firewall</a:t>
            </a:r>
            <a:br>
              <a:rPr lang="en-US" sz="3200" dirty="0"/>
            </a:br>
            <a:endParaRPr lang="en-US" sz="3200" dirty="0"/>
          </a:p>
        </p:txBody>
      </p:sp>
      <p:sp>
        <p:nvSpPr>
          <p:cNvPr id="8" name="Rectangle 7">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A79EBF45-21B5-6D27-2349-5AC82B44303A}"/>
              </a:ext>
            </a:extLst>
          </p:cNvPr>
          <p:cNvSpPr>
            <a:spLocks noGrp="1"/>
          </p:cNvSpPr>
          <p:nvPr>
            <p:ph type="sldNum" sz="quarter" idx="12"/>
          </p:nvPr>
        </p:nvSpPr>
        <p:spPr/>
        <p:txBody>
          <a:bodyPr/>
          <a:lstStyle/>
          <a:p>
            <a:fld id="{4854181D-6920-4594-9A5D-6CE56DC9F8B2}" type="slidenum">
              <a:rPr lang="en-US" smtClean="0"/>
              <a:t>6</a:t>
            </a:fld>
            <a:endParaRPr lang="en-US"/>
          </a:p>
        </p:txBody>
      </p:sp>
    </p:spTree>
    <p:extLst>
      <p:ext uri="{BB962C8B-B14F-4D97-AF65-F5344CB8AC3E}">
        <p14:creationId xmlns:p14="http://schemas.microsoft.com/office/powerpoint/2010/main" val="205396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90245" y="443636"/>
            <a:ext cx="4267200" cy="1125583"/>
          </a:xfrm>
        </p:spPr>
        <p:txBody>
          <a:bodyPr>
            <a:normAutofit/>
          </a:bodyPr>
          <a:lstStyle/>
          <a:p>
            <a:r>
              <a:rPr lang="en-US" sz="3200" dirty="0"/>
              <a:t>Question</a:t>
            </a:r>
          </a:p>
        </p:txBody>
      </p:sp>
      <p:sp>
        <p:nvSpPr>
          <p:cNvPr id="9" name="Text Placeholder 3"/>
          <p:cNvSpPr>
            <a:spLocks noGrp="1"/>
          </p:cNvSpPr>
          <p:nvPr>
            <p:ph type="body" sz="half" idx="2"/>
          </p:nvPr>
        </p:nvSpPr>
        <p:spPr>
          <a:xfrm>
            <a:off x="2090245" y="1752601"/>
            <a:ext cx="8011510" cy="4098971"/>
          </a:xfrm>
        </p:spPr>
        <p:txBody>
          <a:bodyPr/>
          <a:lstStyle/>
          <a:p>
            <a:pPr>
              <a:spcBef>
                <a:spcPts val="0"/>
              </a:spcBef>
            </a:pPr>
            <a:r>
              <a:rPr lang="en-US" sz="1800" b="1" dirty="0">
                <a:latin typeface="Calibri" panose="020F0502020204030204" pitchFamily="34" charset="0"/>
                <a:cs typeface="Calibri" panose="020F0502020204030204" pitchFamily="34" charset="0"/>
              </a:rPr>
              <a:t>What effect does the </a:t>
            </a:r>
            <a:r>
              <a:rPr lang="en-US" sz="1800" b="1" dirty="0" err="1">
                <a:latin typeface="Calibri" panose="020F0502020204030204" pitchFamily="34" charset="0"/>
                <a:cs typeface="Calibri" panose="020F0502020204030204" pitchFamily="34" charset="0"/>
              </a:rPr>
              <a:t>sudo</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iptables</a:t>
            </a:r>
            <a:r>
              <a:rPr lang="en-US" sz="1800" b="1" dirty="0">
                <a:latin typeface="Calibri" panose="020F0502020204030204" pitchFamily="34" charset="0"/>
                <a:cs typeface="Calibri" panose="020F0502020204030204" pitchFamily="34" charset="0"/>
              </a:rPr>
              <a:t> --policy INPUT DROP command have on the access to computing resources?</a:t>
            </a:r>
          </a:p>
          <a:p>
            <a:pPr>
              <a:spcBef>
                <a:spcPts val="0"/>
              </a:spcBef>
            </a:pPr>
            <a:endParaRPr lang="en-US" dirty="0">
              <a:latin typeface="Calibri" panose="020F0502020204030204" pitchFamily="34" charset="0"/>
              <a:cs typeface="Calibri" panose="020F0502020204030204" pitchFamily="34" charset="0"/>
            </a:endParaRPr>
          </a:p>
          <a:p>
            <a:pPr>
              <a:spcBef>
                <a:spcPts val="0"/>
              </a:spcBef>
            </a:pPr>
            <a:r>
              <a:rPr lang="en-US" sz="1800" b="1" dirty="0">
                <a:latin typeface="Calibri" panose="020F0502020204030204" pitchFamily="34" charset="0"/>
                <a:cs typeface="Calibri" panose="020F0502020204030204" pitchFamily="34" charset="0"/>
              </a:rPr>
              <a:t>Answer here: </a:t>
            </a:r>
          </a:p>
          <a:p>
            <a:pPr>
              <a:spcBef>
                <a:spcPts val="0"/>
              </a:spcBef>
            </a:pPr>
            <a:endParaRPr lang="en-US" sz="1800" b="1" dirty="0">
              <a:latin typeface="Calibri" panose="020F0502020204030204" pitchFamily="34" charset="0"/>
              <a:cs typeface="Calibri" panose="020F0502020204030204" pitchFamily="34" charset="0"/>
            </a:endParaRPr>
          </a:p>
          <a:p>
            <a:pPr>
              <a:spcBef>
                <a:spcPts val="0"/>
              </a:spcBef>
            </a:pPr>
            <a:r>
              <a:rPr lang="en-US" sz="1800" dirty="0">
                <a:latin typeface="Calibri" panose="020F0502020204030204" pitchFamily="34" charset="0"/>
                <a:cs typeface="Calibri" panose="020F0502020204030204" pitchFamily="34" charset="0"/>
              </a:rPr>
              <a:t>The command </a:t>
            </a:r>
            <a:r>
              <a:rPr lang="en-US" sz="1800" dirty="0" err="1">
                <a:latin typeface="Calibri" panose="020F0502020204030204" pitchFamily="34" charset="0"/>
                <a:cs typeface="Calibri" panose="020F0502020204030204" pitchFamily="34" charset="0"/>
              </a:rPr>
              <a:t>sudo</a:t>
            </a:r>
            <a:r>
              <a:rPr lang="en-US" sz="1800" dirty="0">
                <a:latin typeface="Calibri" panose="020F0502020204030204" pitchFamily="34" charset="0"/>
                <a:cs typeface="Calibri" panose="020F0502020204030204" pitchFamily="34" charset="0"/>
              </a:rPr>
              <a:t> iptables—-policy INPUT DROP sets the firewall's default behavior to block all incoming connections that do not meet specific criteria. </a:t>
            </a:r>
          </a:p>
          <a:p>
            <a:pPr>
              <a:spcBef>
                <a:spcPts val="0"/>
              </a:spcBef>
            </a:pPr>
            <a:endParaRPr lang="en-US" sz="1800" dirty="0">
              <a:latin typeface="Calibri" panose="020F0502020204030204" pitchFamily="34" charset="0"/>
              <a:cs typeface="Calibri" panose="020F0502020204030204" pitchFamily="34" charset="0"/>
            </a:endParaRPr>
          </a:p>
          <a:p>
            <a:pPr>
              <a:spcBef>
                <a:spcPts val="0"/>
              </a:spcBef>
            </a:pPr>
            <a:r>
              <a:rPr lang="en-US" sz="1800" b="1" dirty="0">
                <a:latin typeface="Calibri" panose="020F0502020204030204" pitchFamily="34" charset="0"/>
                <a:cs typeface="Calibri" panose="020F0502020204030204" pitchFamily="34" charset="0"/>
              </a:rPr>
              <a:t>References:</a:t>
            </a:r>
            <a:br>
              <a:rPr lang="en-US" sz="1800" dirty="0">
                <a:latin typeface="Calibri" panose="020F0502020204030204" pitchFamily="34" charset="0"/>
                <a:cs typeface="Calibri" panose="020F0502020204030204" pitchFamily="34" charset="0"/>
              </a:rPr>
            </a:br>
            <a:endParaRPr lang="en-US" sz="1800" dirty="0">
              <a:latin typeface="Calibri" panose="020F0502020204030204" pitchFamily="34" charset="0"/>
              <a:cs typeface="Calibri" panose="020F0502020204030204" pitchFamily="34" charset="0"/>
            </a:endParaRPr>
          </a:p>
          <a:p>
            <a:pPr>
              <a:spcBef>
                <a:spcPts val="0"/>
              </a:spcBef>
            </a:pPr>
            <a:r>
              <a:rPr lang="en-US" sz="1800" dirty="0">
                <a:latin typeface="Calibri" panose="020F0502020204030204" pitchFamily="34" charset="0"/>
                <a:cs typeface="Calibri" panose="020F0502020204030204" pitchFamily="34" charset="0"/>
              </a:rPr>
              <a:t>Professors P. Shaffer, B.M. Piper, E. </a:t>
            </a:r>
            <a:r>
              <a:rPr lang="en-US" sz="1800" dirty="0" err="1">
                <a:latin typeface="Calibri" panose="020F0502020204030204" pitchFamily="34" charset="0"/>
                <a:cs typeface="Calibri" panose="020F0502020204030204" pitchFamily="34" charset="0"/>
              </a:rPr>
              <a:t>Aghadiuno</a:t>
            </a:r>
            <a:r>
              <a:rPr lang="en-US" sz="1800" dirty="0">
                <a:latin typeface="Calibri" panose="020F0502020204030204" pitchFamily="34" charset="0"/>
                <a:cs typeface="Calibri" panose="020F0502020204030204" pitchFamily="34" charset="0"/>
              </a:rPr>
              <a:t> Module 3 Presentations</a:t>
            </a:r>
          </a:p>
          <a:p>
            <a:pPr>
              <a:spcBef>
                <a:spcPts val="0"/>
              </a:spcBef>
            </a:pPr>
            <a:endParaRPr lang="en-US" sz="1800" dirty="0">
              <a:latin typeface="Calibri" panose="020F0502020204030204" pitchFamily="34" charset="0"/>
              <a:cs typeface="Calibri" panose="020F0502020204030204" pitchFamily="34" charset="0"/>
            </a:endParaRPr>
          </a:p>
          <a:p>
            <a:pPr>
              <a:spcBef>
                <a:spcPts val="0"/>
              </a:spcBef>
            </a:pPr>
            <a:r>
              <a:rPr lang="en-US" sz="1800" dirty="0" err="1">
                <a:latin typeface="Calibri" panose="020F0502020204030204" pitchFamily="34" charset="0"/>
                <a:cs typeface="Calibri" panose="020F0502020204030204" pitchFamily="34" charset="0"/>
              </a:rPr>
              <a:t>Brainly.com</a:t>
            </a:r>
            <a:endParaRPr lang="en-US" sz="1800"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D8FAFE5F-8D0B-5FA8-E5C3-CB8062962DB5}"/>
              </a:ext>
            </a:extLst>
          </p:cNvPr>
          <p:cNvSpPr>
            <a:spLocks noGrp="1"/>
          </p:cNvSpPr>
          <p:nvPr>
            <p:ph type="sldNum" sz="quarter" idx="12"/>
          </p:nvPr>
        </p:nvSpPr>
        <p:spPr/>
        <p:txBody>
          <a:bodyPr/>
          <a:lstStyle/>
          <a:p>
            <a:fld id="{4854181D-6920-4594-9A5D-6CE56DC9F8B2}" type="slidenum">
              <a:rPr lang="en-US" smtClean="0"/>
              <a:t>7</a:t>
            </a:fld>
            <a:endParaRPr lang="en-US"/>
          </a:p>
        </p:txBody>
      </p:sp>
    </p:spTree>
    <p:extLst>
      <p:ext uri="{BB962C8B-B14F-4D97-AF65-F5344CB8AC3E}">
        <p14:creationId xmlns:p14="http://schemas.microsoft.com/office/powerpoint/2010/main" val="1672652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243896" y="304801"/>
            <a:ext cx="2556704" cy="1371601"/>
          </a:xfrm>
        </p:spPr>
        <p:txBody>
          <a:bodyPr>
            <a:normAutofit/>
          </a:bodyPr>
          <a:lstStyle/>
          <a:p>
            <a:r>
              <a:rPr lang="en-US" sz="3300" dirty="0"/>
              <a:t>Nmap Scan</a:t>
            </a:r>
            <a:endParaRPr lang="en-US" sz="3200"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2243897" y="2048747"/>
            <a:ext cx="2063483" cy="2858691"/>
          </a:xfrm>
        </p:spPr>
        <p:txBody>
          <a:bodyPr>
            <a:normAutofit/>
          </a:bodyPr>
          <a:lstStyle/>
          <a:p>
            <a:r>
              <a:rPr lang="en-US" sz="1600" dirty="0"/>
              <a:t>This screenshot shows the Nmap scan result of the Linux Server VM.</a:t>
            </a:r>
          </a:p>
        </p:txBody>
      </p:sp>
      <p:pic>
        <p:nvPicPr>
          <p:cNvPr id="4" name="Picture 3" descr="A computer screen shot of a computer&#10;&#10;AI-generated content may be incorrect.">
            <a:extLst>
              <a:ext uri="{FF2B5EF4-FFF2-40B4-BE49-F238E27FC236}">
                <a16:creationId xmlns:a16="http://schemas.microsoft.com/office/drawing/2014/main" id="{DD907F24-6061-E3B2-5C5A-121D878DA893}"/>
              </a:ext>
            </a:extLst>
          </p:cNvPr>
          <p:cNvPicPr>
            <a:picLocks noChangeAspect="1"/>
          </p:cNvPicPr>
          <p:nvPr/>
        </p:nvPicPr>
        <p:blipFill>
          <a:blip r:embed="rId2">
            <a:extLst>
              <a:ext uri="{28A0092B-C50C-407E-A947-70E740481C1C}">
                <a14:useLocalDpi xmlns:a14="http://schemas.microsoft.com/office/drawing/2010/main" val="0"/>
              </a:ext>
            </a:extLst>
          </a:blip>
          <a:srcRect l="1892" t="1" b="2212"/>
          <a:stretch/>
        </p:blipFill>
        <p:spPr>
          <a:xfrm>
            <a:off x="4344165" y="2895600"/>
            <a:ext cx="6172200" cy="2795442"/>
          </a:xfrm>
          <a:prstGeom prst="rect">
            <a:avLst/>
          </a:prstGeom>
        </p:spPr>
      </p:pic>
      <p:sp>
        <p:nvSpPr>
          <p:cNvPr id="3" name="Slide Number Placeholder 2">
            <a:extLst>
              <a:ext uri="{FF2B5EF4-FFF2-40B4-BE49-F238E27FC236}">
                <a16:creationId xmlns:a16="http://schemas.microsoft.com/office/drawing/2014/main" id="{68805098-62DD-2607-4D5E-9DCE0178EBC1}"/>
              </a:ext>
            </a:extLst>
          </p:cNvPr>
          <p:cNvSpPr>
            <a:spLocks noGrp="1"/>
          </p:cNvSpPr>
          <p:nvPr>
            <p:ph type="sldNum" sz="quarter" idx="12"/>
          </p:nvPr>
        </p:nvSpPr>
        <p:spPr/>
        <p:txBody>
          <a:bodyPr/>
          <a:lstStyle/>
          <a:p>
            <a:fld id="{4854181D-6920-4594-9A5D-6CE56DC9F8B2}" type="slidenum">
              <a:rPr lang="en-US" smtClean="0"/>
              <a:t>8</a:t>
            </a:fld>
            <a:endParaRPr lang="en-US"/>
          </a:p>
        </p:txBody>
      </p:sp>
    </p:spTree>
    <p:extLst>
      <p:ext uri="{BB962C8B-B14F-4D97-AF65-F5344CB8AC3E}">
        <p14:creationId xmlns:p14="http://schemas.microsoft.com/office/powerpoint/2010/main" val="1437843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 name="Picture 2" descr="An abstract genetic concept">
            <a:extLst>
              <a:ext uri="{FF2B5EF4-FFF2-40B4-BE49-F238E27FC236}">
                <a16:creationId xmlns:a16="http://schemas.microsoft.com/office/drawing/2014/main" id="{4C9A27FE-70C7-8725-615A-430C6A41E97D}"/>
              </a:ext>
            </a:extLst>
          </p:cNvPr>
          <p:cNvPicPr>
            <a:picLocks noChangeAspect="1"/>
          </p:cNvPicPr>
          <p:nvPr/>
        </p:nvPicPr>
        <p:blipFill>
          <a:blip r:embed="rId3">
            <a:duotone>
              <a:prstClr val="black"/>
              <a:schemeClr val="accent5">
                <a:tint val="45000"/>
                <a:satMod val="400000"/>
              </a:schemeClr>
            </a:duotone>
            <a:alphaModFix amt="25000"/>
          </a:blip>
          <a:srcRect t="38658" r="9091" b="10205"/>
          <a:stretch/>
        </p:blipFill>
        <p:spPr>
          <a:xfrm>
            <a:off x="0" y="10"/>
            <a:ext cx="12191980" cy="6857990"/>
          </a:xfrm>
          <a:prstGeom prst="rect">
            <a:avLst/>
          </a:prstGeom>
        </p:spPr>
      </p:pic>
      <p:sp>
        <p:nvSpPr>
          <p:cNvPr id="2" name="Title 1"/>
          <p:cNvSpPr>
            <a:spLocks noGrp="1"/>
          </p:cNvSpPr>
          <p:nvPr>
            <p:ph type="ctrTitle"/>
          </p:nvPr>
        </p:nvSpPr>
        <p:spPr>
          <a:xfrm>
            <a:off x="2944426" y="2455607"/>
            <a:ext cx="6681355" cy="1348381"/>
          </a:xfrm>
        </p:spPr>
        <p:txBody>
          <a:bodyPr>
            <a:normAutofit fontScale="90000"/>
          </a:bodyPr>
          <a:lstStyle/>
          <a:p>
            <a:pPr>
              <a:lnSpc>
                <a:spcPct val="90000"/>
              </a:lnSpc>
            </a:pPr>
            <a:br>
              <a:rPr lang="en-US" sz="3200" dirty="0"/>
            </a:br>
            <a:r>
              <a:rPr lang="en-US" sz="3200" dirty="0"/>
              <a:t>Bring Your Own Device (BYOD) </a:t>
            </a:r>
            <a:br>
              <a:rPr lang="en-US" sz="3200" dirty="0"/>
            </a:br>
            <a:r>
              <a:rPr lang="en-US" sz="3200" dirty="0"/>
              <a:t>Security Policy </a:t>
            </a:r>
          </a:p>
        </p:txBody>
      </p:sp>
      <p:sp>
        <p:nvSpPr>
          <p:cNvPr id="8" name="Rectangle 7">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0C0B9680-4C95-6529-001A-1F310CBBFE96}"/>
              </a:ext>
            </a:extLst>
          </p:cNvPr>
          <p:cNvSpPr>
            <a:spLocks noGrp="1"/>
          </p:cNvSpPr>
          <p:nvPr>
            <p:ph type="sldNum" sz="quarter" idx="12"/>
          </p:nvPr>
        </p:nvSpPr>
        <p:spPr/>
        <p:txBody>
          <a:bodyPr/>
          <a:lstStyle/>
          <a:p>
            <a:fld id="{4854181D-6920-4594-9A5D-6CE56DC9F8B2}" type="slidenum">
              <a:rPr lang="en-US" smtClean="0"/>
              <a:t>9</a:t>
            </a:fld>
            <a:endParaRPr lang="en-US"/>
          </a:p>
        </p:txBody>
      </p:sp>
    </p:spTree>
    <p:extLst>
      <p:ext uri="{BB962C8B-B14F-4D97-AF65-F5344CB8AC3E}">
        <p14:creationId xmlns:p14="http://schemas.microsoft.com/office/powerpoint/2010/main" val="172296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8836</TotalTime>
  <Words>1435</Words>
  <Application>Microsoft Macintosh PowerPoint</Application>
  <PresentationFormat>Widescreen</PresentationFormat>
  <Paragraphs>159</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Aptos</vt:lpstr>
      <vt:lpstr>Arial</vt:lpstr>
      <vt:lpstr>Calibri</vt:lpstr>
      <vt:lpstr>Century Gothic</vt:lpstr>
      <vt:lpstr>Times New Roman</vt:lpstr>
      <vt:lpstr>Wingdings 3</vt:lpstr>
      <vt:lpstr>Ion</vt:lpstr>
      <vt:lpstr>SEC285 FUNDAMENTALS OF INFORMATION SYSTEMS SECURITY </vt:lpstr>
      <vt:lpstr>PowerPoint Presentation</vt:lpstr>
      <vt:lpstr>Asymmetric Key Encryption </vt:lpstr>
      <vt:lpstr>File Encryption</vt:lpstr>
      <vt:lpstr>File Decryption</vt:lpstr>
      <vt:lpstr>Stateful Firewall </vt:lpstr>
      <vt:lpstr>Question</vt:lpstr>
      <vt:lpstr>Nmap Scan</vt:lpstr>
      <vt:lpstr> Bring Your Own Device (BYOD)  Security Policy </vt:lpstr>
      <vt:lpstr>PowerPoint Presentation</vt:lpstr>
      <vt:lpstr>PowerPoint Presentation</vt:lpstr>
      <vt:lpstr>PowerPoint Presentation</vt:lpstr>
      <vt:lpstr>PowerPoint Presentation</vt:lpstr>
      <vt:lpstr>PowerPoint Presentation</vt:lpstr>
      <vt:lpstr> Multifactor Authentication (MFA)  </vt:lpstr>
      <vt:lpstr>Common-auth Configuration File</vt:lpstr>
      <vt:lpstr>MFA Logon Screen</vt:lpstr>
      <vt:lpstr>Vulnerability Assessment  </vt:lpstr>
      <vt:lpstr>Nmap</vt:lpstr>
      <vt:lpstr>NetCat</vt:lpstr>
      <vt:lpstr>Wireshark</vt:lpstr>
      <vt:lpstr>Nessus</vt:lpstr>
      <vt:lpstr>PROJECT CHALLENGES  </vt:lpstr>
      <vt:lpstr>PowerPoint Presentation</vt:lpstr>
      <vt:lpstr>PowerPoint Presentation</vt:lpstr>
      <vt:lpstr>PowerPoint Presentation</vt:lpstr>
      <vt:lpstr>CONCLUSION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Jason Banister</dc:creator>
  <cp:lastModifiedBy>Jason Banister</cp:lastModifiedBy>
  <cp:revision>5</cp:revision>
  <dcterms:created xsi:type="dcterms:W3CDTF">2024-12-15T18:34:24Z</dcterms:created>
  <dcterms:modified xsi:type="dcterms:W3CDTF">2025-03-08T19:36:44Z</dcterms:modified>
</cp:coreProperties>
</file>