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36"/>
  </p:notesMasterIdLst>
  <p:sldIdLst>
    <p:sldId id="256" r:id="rId2"/>
    <p:sldId id="257" r:id="rId3"/>
    <p:sldId id="265" r:id="rId4"/>
    <p:sldId id="266" r:id="rId5"/>
    <p:sldId id="271" r:id="rId6"/>
    <p:sldId id="267" r:id="rId7"/>
    <p:sldId id="268" r:id="rId8"/>
    <p:sldId id="274" r:id="rId9"/>
    <p:sldId id="275" r:id="rId10"/>
    <p:sldId id="279" r:id="rId11"/>
    <p:sldId id="280" r:id="rId12"/>
    <p:sldId id="281" r:id="rId13"/>
    <p:sldId id="282" r:id="rId14"/>
    <p:sldId id="287" r:id="rId15"/>
    <p:sldId id="290" r:id="rId16"/>
    <p:sldId id="288" r:id="rId17"/>
    <p:sldId id="289" r:id="rId18"/>
    <p:sldId id="291" r:id="rId19"/>
    <p:sldId id="292" r:id="rId20"/>
    <p:sldId id="294" r:id="rId21"/>
    <p:sldId id="293" r:id="rId22"/>
    <p:sldId id="296" r:id="rId23"/>
    <p:sldId id="295" r:id="rId24"/>
    <p:sldId id="297" r:id="rId25"/>
    <p:sldId id="299" r:id="rId26"/>
    <p:sldId id="300" r:id="rId27"/>
    <p:sldId id="298" r:id="rId28"/>
    <p:sldId id="302" r:id="rId29"/>
    <p:sldId id="303" r:id="rId30"/>
    <p:sldId id="301" r:id="rId31"/>
    <p:sldId id="304" r:id="rId32"/>
    <p:sldId id="305" r:id="rId33"/>
    <p:sldId id="306"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128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FF92C-B63B-764B-B7EF-960FF37FA319}" type="datetimeFigureOut">
              <a:rPr lang="en-US" smtClean="0"/>
              <a:t>4/22/25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0678F-5395-D645-AA6C-CDEAE9D87923}" type="slidenum">
              <a:rPr lang="en-US" smtClean="0"/>
              <a:t>‹#›</a:t>
            </a:fld>
            <a:endParaRPr lang="en-US"/>
          </a:p>
        </p:txBody>
      </p:sp>
    </p:spTree>
    <p:extLst>
      <p:ext uri="{BB962C8B-B14F-4D97-AF65-F5344CB8AC3E}">
        <p14:creationId xmlns:p14="http://schemas.microsoft.com/office/powerpoint/2010/main" val="397675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0678F-5395-D645-AA6C-CDEAE9D87923}" type="slidenum">
              <a:rPr lang="en-US" smtClean="0"/>
              <a:t>7</a:t>
            </a:fld>
            <a:endParaRPr lang="en-US"/>
          </a:p>
        </p:txBody>
      </p:sp>
    </p:spTree>
    <p:extLst>
      <p:ext uri="{BB962C8B-B14F-4D97-AF65-F5344CB8AC3E}">
        <p14:creationId xmlns:p14="http://schemas.microsoft.com/office/powerpoint/2010/main" val="69162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4C841-1851-F838-1192-560AC95D1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980B0-6A98-BAF0-0A47-DE7735E86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3B61D-761C-3D32-4DDE-63371AD07C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342C1-7DE1-BC88-2AEE-2CA643C5A9EA}"/>
              </a:ext>
            </a:extLst>
          </p:cNvPr>
          <p:cNvSpPr>
            <a:spLocks noGrp="1"/>
          </p:cNvSpPr>
          <p:nvPr>
            <p:ph type="sldNum" sz="quarter" idx="5"/>
          </p:nvPr>
        </p:nvSpPr>
        <p:spPr/>
        <p:txBody>
          <a:bodyPr/>
          <a:lstStyle/>
          <a:p>
            <a:fld id="{8870678F-5395-D645-AA6C-CDEAE9D87923}" type="slidenum">
              <a:rPr lang="en-US" smtClean="0"/>
              <a:t>26</a:t>
            </a:fld>
            <a:endParaRPr lang="en-US"/>
          </a:p>
        </p:txBody>
      </p:sp>
    </p:spTree>
    <p:extLst>
      <p:ext uri="{BB962C8B-B14F-4D97-AF65-F5344CB8AC3E}">
        <p14:creationId xmlns:p14="http://schemas.microsoft.com/office/powerpoint/2010/main" val="286518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0678F-5395-D645-AA6C-CDEAE9D87923}" type="slidenum">
              <a:rPr lang="en-US" smtClean="0"/>
              <a:t>27</a:t>
            </a:fld>
            <a:endParaRPr lang="en-US"/>
          </a:p>
        </p:txBody>
      </p:sp>
    </p:spTree>
    <p:extLst>
      <p:ext uri="{BB962C8B-B14F-4D97-AF65-F5344CB8AC3E}">
        <p14:creationId xmlns:p14="http://schemas.microsoft.com/office/powerpoint/2010/main" val="288565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Tuesday, April 22, 2025</a:t>
            </a:fld>
            <a:endParaRPr lang="en-US" dirty="0"/>
          </a:p>
        </p:txBody>
      </p:sp>
    </p:spTree>
    <p:extLst>
      <p:ext uri="{BB962C8B-B14F-4D97-AF65-F5344CB8AC3E}">
        <p14:creationId xmlns:p14="http://schemas.microsoft.com/office/powerpoint/2010/main" val="277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Tuesday, April 22, 2025</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5256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Tuesday, April 22, 2025</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7498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Tuesday, April 22, 2025</a:t>
            </a:fld>
            <a:endParaRPr lang="en-US" dirty="0"/>
          </a:p>
        </p:txBody>
      </p:sp>
    </p:spTree>
    <p:extLst>
      <p:ext uri="{BB962C8B-B14F-4D97-AF65-F5344CB8AC3E}">
        <p14:creationId xmlns:p14="http://schemas.microsoft.com/office/powerpoint/2010/main" val="377357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Tuesday, April 22, 2025</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58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Tuesday, April 22, 2025</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60236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Tuesday, April 22, 2025</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2984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Tuesday, April 22, 2025</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57371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Tuesday, April 22, 2025</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05821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Tuesday, April 22, 2025</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42136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Tuesday, April 22, 2025</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7848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Tuesday, April 22, 2025</a:t>
            </a:fld>
            <a:endParaRPr lang="en-US" dirty="0"/>
          </a:p>
        </p:txBody>
      </p:sp>
    </p:spTree>
    <p:extLst>
      <p:ext uri="{BB962C8B-B14F-4D97-AF65-F5344CB8AC3E}">
        <p14:creationId xmlns:p14="http://schemas.microsoft.com/office/powerpoint/2010/main" val="228206474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uckduckgo.com/?q=where+is+the+GET+request+in+a+wireshark+packet+capture%3F+site%3Aosqa-ask.wireshark.org&amp;ia=web"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superuser.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hoop.dev/blog/unlocking-the-power-of-time-based-access-firewalls-for-modern-it-managemen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sqa-ask.wireshark.org/questions/25704/finding-an-intruders-operating-syste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geeksforgeek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37BD1-0C46-BF17-4DDA-E074206D0547}"/>
              </a:ext>
            </a:extLst>
          </p:cNvPr>
          <p:cNvSpPr>
            <a:spLocks noGrp="1"/>
          </p:cNvSpPr>
          <p:nvPr>
            <p:ph type="ctrTitle"/>
          </p:nvPr>
        </p:nvSpPr>
        <p:spPr>
          <a:xfrm>
            <a:off x="448055" y="662400"/>
            <a:ext cx="11293200" cy="1000800"/>
          </a:xfrm>
        </p:spPr>
        <p:txBody>
          <a:bodyPr anchor="ctr">
            <a:normAutofit/>
          </a:bodyPr>
          <a:lstStyle/>
          <a:p>
            <a:r>
              <a:rPr lang="en-US" sz="4400">
                <a:latin typeface="Arial" panose="020B0604020202020204" pitchFamily="34" charset="0"/>
                <a:cs typeface="Arial" panose="020B0604020202020204" pitchFamily="34" charset="0"/>
              </a:rPr>
              <a:t>SEC290</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5448DE7-1270-B147-5078-D4F09E635E65}"/>
              </a:ext>
            </a:extLst>
          </p:cNvPr>
          <p:cNvSpPr>
            <a:spLocks noGrp="1"/>
          </p:cNvSpPr>
          <p:nvPr>
            <p:ph type="subTitle" idx="1"/>
          </p:nvPr>
        </p:nvSpPr>
        <p:spPr>
          <a:xfrm>
            <a:off x="448055" y="1652400"/>
            <a:ext cx="11293200" cy="984885"/>
          </a:xfrm>
        </p:spPr>
        <p:txBody>
          <a:bodyPr anchor="ctr">
            <a:normAutofit fontScale="92500"/>
          </a:bodyPr>
          <a:lstStyle/>
          <a:p>
            <a:r>
              <a:rPr lang="en-US" sz="3600">
                <a:latin typeface="Arial" panose="020B0604020202020204" pitchFamily="34" charset="0"/>
                <a:cs typeface="Arial" panose="020B0604020202020204" pitchFamily="34" charset="0"/>
              </a:rPr>
              <a:t>FUNDAMENTALS OF INFRASTRUCTURE SECURITY</a:t>
            </a:r>
            <a:endParaRPr lang="en-US" sz="36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Network Technology Background">
            <a:extLst>
              <a:ext uri="{FF2B5EF4-FFF2-40B4-BE49-F238E27FC236}">
                <a16:creationId xmlns:a16="http://schemas.microsoft.com/office/drawing/2014/main" id="{DA50C113-212A-E5E8-981E-A568C95F74C6}"/>
              </a:ext>
            </a:extLst>
          </p:cNvPr>
          <p:cNvPicPr>
            <a:picLocks noChangeAspect="1"/>
          </p:cNvPicPr>
          <p:nvPr/>
        </p:nvPicPr>
        <p:blipFill>
          <a:blip r:embed="rId2"/>
          <a:srcRect t="8626" b="36476"/>
          <a:stretch/>
        </p:blipFill>
        <p:spPr>
          <a:xfrm>
            <a:off x="20" y="2959198"/>
            <a:ext cx="12191980" cy="3898801"/>
          </a:xfrm>
          <a:prstGeom prst="rect">
            <a:avLst/>
          </a:prstGeom>
        </p:spPr>
      </p:pic>
      <p:sp>
        <p:nvSpPr>
          <p:cNvPr id="5" name="TextBox 4">
            <a:extLst>
              <a:ext uri="{FF2B5EF4-FFF2-40B4-BE49-F238E27FC236}">
                <a16:creationId xmlns:a16="http://schemas.microsoft.com/office/drawing/2014/main" id="{23599A3A-26DF-C246-E265-4A41DF4AC408}"/>
              </a:ext>
            </a:extLst>
          </p:cNvPr>
          <p:cNvSpPr txBox="1"/>
          <p:nvPr/>
        </p:nvSpPr>
        <p:spPr>
          <a:xfrm>
            <a:off x="356260" y="4785756"/>
            <a:ext cx="2909453" cy="120032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FINAL COURSE PROJECT</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JASON BANISTER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87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C035-0BC7-9236-6DE6-68239CB0942D}"/>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6FF554B5-BFBD-57F0-3661-65C5DC1641AB}"/>
              </a:ext>
            </a:extLst>
          </p:cNvPr>
          <p:cNvPicPr>
            <a:picLocks noChangeAspect="1"/>
          </p:cNvPicPr>
          <p:nvPr/>
        </p:nvPicPr>
        <p:blipFill>
          <a:blip r:embed="rId2"/>
          <a:srcRect b="3434"/>
          <a:stretch/>
        </p:blipFill>
        <p:spPr>
          <a:xfrm>
            <a:off x="20" y="12367"/>
            <a:ext cx="12191980" cy="6857990"/>
          </a:xfrm>
          <a:prstGeom prst="rect">
            <a:avLst/>
          </a:prstGeom>
        </p:spPr>
      </p:pic>
      <p:sp>
        <p:nvSpPr>
          <p:cNvPr id="2" name="Title 1">
            <a:extLst>
              <a:ext uri="{FF2B5EF4-FFF2-40B4-BE49-F238E27FC236}">
                <a16:creationId xmlns:a16="http://schemas.microsoft.com/office/drawing/2014/main" id="{F18721FF-FD05-D8AA-F54A-38DC867FD7A1}"/>
              </a:ext>
            </a:extLst>
          </p:cNvPr>
          <p:cNvSpPr>
            <a:spLocks noGrp="1"/>
          </p:cNvSpPr>
          <p:nvPr>
            <p:ph type="title"/>
          </p:nvPr>
        </p:nvSpPr>
        <p:spPr>
          <a:xfrm>
            <a:off x="627516" y="1469759"/>
            <a:ext cx="10936967" cy="2929247"/>
          </a:xfrm>
        </p:spPr>
        <p:txBody>
          <a:bodyPr vert="horz" lIns="0" tIns="0" rIns="0" bIns="0" rtlCol="0" anchor="b">
            <a:normAutofit/>
          </a:bodyPr>
          <a:lstStyle/>
          <a:p>
            <a:r>
              <a:rPr lang="en-US" sz="5400" b="1" i="0" dirty="0">
                <a:latin typeface="Arial" panose="020B0604020202020204" pitchFamily="34" charset="0"/>
                <a:cs typeface="Arial" panose="020B0604020202020204" pitchFamily="34" charset="0"/>
              </a:rPr>
              <a:t>Open SSL</a:t>
            </a:r>
            <a:br>
              <a:rPr lang="en-US" sz="5000" b="1" dirty="0"/>
            </a:br>
            <a:endParaRPr lang="en-US" sz="5000" dirty="0"/>
          </a:p>
        </p:txBody>
      </p:sp>
    </p:spTree>
    <p:extLst>
      <p:ext uri="{BB962C8B-B14F-4D97-AF65-F5344CB8AC3E}">
        <p14:creationId xmlns:p14="http://schemas.microsoft.com/office/powerpoint/2010/main" val="6846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D94D-95DC-B670-9919-6C3E530B50D8}"/>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121033E8-E76C-A814-0FE8-F63314EE56DE}"/>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45D15EA2-B21B-6562-E002-D0C003DB94B0}"/>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F82AFE97-DA00-A5BD-7A04-CF8D3B9C6EB4}"/>
              </a:ext>
            </a:extLst>
          </p:cNvPr>
          <p:cNvSpPr txBox="1">
            <a:spLocks/>
          </p:cNvSpPr>
          <p:nvPr/>
        </p:nvSpPr>
        <p:spPr>
          <a:xfrm>
            <a:off x="907634" y="891947"/>
            <a:ext cx="2739435" cy="2203412"/>
          </a:xfrm>
          <a:prstGeom prst="rect">
            <a:avLst/>
          </a:prstGeom>
        </p:spPr>
        <p:txBody>
          <a:bodyPr vert="horz" wrap="square" lIns="0" tIns="0" rIns="0" bIns="0" rtlCol="0" anchor="t">
            <a:normAutofit fontScale="900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Creating and testing an SSL/TLS file</a:t>
            </a:r>
          </a:p>
        </p:txBody>
      </p:sp>
      <p:sp>
        <p:nvSpPr>
          <p:cNvPr id="5" name="Text Placeholder 6">
            <a:extLst>
              <a:ext uri="{FF2B5EF4-FFF2-40B4-BE49-F238E27FC236}">
                <a16:creationId xmlns:a16="http://schemas.microsoft.com/office/drawing/2014/main" id="{5B3F9F7E-7D16-13CE-12BB-44F9A00D98CE}"/>
              </a:ext>
            </a:extLst>
          </p:cNvPr>
          <p:cNvSpPr txBox="1">
            <a:spLocks/>
          </p:cNvSpPr>
          <p:nvPr/>
        </p:nvSpPr>
        <p:spPr>
          <a:xfrm>
            <a:off x="907634" y="3330762"/>
            <a:ext cx="2739435" cy="2688559"/>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Take a screenshot of the output in Step 20.</a:t>
            </a:r>
          </a:p>
          <a:p>
            <a:r>
              <a:rPr lang="en-US" sz="2000" b="1" dirty="0"/>
              <a:t>It should show the GET request in the Info column</a:t>
            </a:r>
            <a:r>
              <a:rPr lang="en-US" sz="2000" dirty="0"/>
              <a:t>.</a:t>
            </a:r>
            <a:endParaRPr lang="en-US" dirty="0"/>
          </a:p>
        </p:txBody>
      </p:sp>
      <p:pic>
        <p:nvPicPr>
          <p:cNvPr id="6" name="Picture 5" descr="A screenshot of a computer&#10;&#10;AI-generated content may be incorrect.">
            <a:extLst>
              <a:ext uri="{FF2B5EF4-FFF2-40B4-BE49-F238E27FC236}">
                <a16:creationId xmlns:a16="http://schemas.microsoft.com/office/drawing/2014/main" id="{E2E489EC-3169-5C4D-CE07-84F847B47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866" y="2071165"/>
            <a:ext cx="7944503" cy="2574976"/>
          </a:xfrm>
          <a:prstGeom prst="rect">
            <a:avLst/>
          </a:prstGeom>
        </p:spPr>
      </p:pic>
    </p:spTree>
    <p:extLst>
      <p:ext uri="{BB962C8B-B14F-4D97-AF65-F5344CB8AC3E}">
        <p14:creationId xmlns:p14="http://schemas.microsoft.com/office/powerpoint/2010/main" val="41399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6A7A-394C-727D-AC59-3EFB4C2413AC}"/>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5D126B1A-FD98-A9F7-2CE4-5955DE4284DA}"/>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FD7AF62C-4044-2497-3444-9034A10B95FA}"/>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54B4975C-ED41-A7D9-9A1F-440F861986F4}"/>
              </a:ext>
            </a:extLst>
          </p:cNvPr>
          <p:cNvSpPr txBox="1">
            <a:spLocks/>
          </p:cNvSpPr>
          <p:nvPr/>
        </p:nvSpPr>
        <p:spPr>
          <a:xfrm>
            <a:off x="907634" y="891947"/>
            <a:ext cx="2739435" cy="2203412"/>
          </a:xfrm>
          <a:prstGeom prst="rect">
            <a:avLst/>
          </a:prstGeom>
        </p:spPr>
        <p:txBody>
          <a:bodyPr vert="horz" wrap="square" lIns="0" tIns="0" rIns="0" bIns="0" rtlCol="0" anchor="t">
            <a:normAutofit fontScale="900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Creating and testing an SSL/TLS file cont’d</a:t>
            </a:r>
          </a:p>
        </p:txBody>
      </p:sp>
      <p:sp>
        <p:nvSpPr>
          <p:cNvPr id="7" name="Text Placeholder 6">
            <a:extLst>
              <a:ext uri="{FF2B5EF4-FFF2-40B4-BE49-F238E27FC236}">
                <a16:creationId xmlns:a16="http://schemas.microsoft.com/office/drawing/2014/main" id="{3A6C7892-55BE-D3B5-C8A3-1C26252D3CC9}"/>
              </a:ext>
            </a:extLst>
          </p:cNvPr>
          <p:cNvSpPr txBox="1">
            <a:spLocks/>
          </p:cNvSpPr>
          <p:nvPr/>
        </p:nvSpPr>
        <p:spPr>
          <a:xfrm>
            <a:off x="907634" y="3330762"/>
            <a:ext cx="2739435" cy="2688559"/>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Take a screenshot of the output in Step 22.</a:t>
            </a:r>
          </a:p>
          <a:p>
            <a:r>
              <a:rPr lang="en-US" sz="2000" b="1" dirty="0"/>
              <a:t>It should show the decrypted SSL stream.</a:t>
            </a:r>
            <a:endParaRPr lang="en-US" b="1" dirty="0"/>
          </a:p>
        </p:txBody>
      </p:sp>
      <p:pic>
        <p:nvPicPr>
          <p:cNvPr id="8" name="Picture 7" descr="A screenshot of a computer&#10;&#10;AI-generated content may be incorrect.">
            <a:extLst>
              <a:ext uri="{FF2B5EF4-FFF2-40B4-BE49-F238E27FC236}">
                <a16:creationId xmlns:a16="http://schemas.microsoft.com/office/drawing/2014/main" id="{23249A36-1C01-D82A-1F45-544315F49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828" y="457992"/>
            <a:ext cx="7772400" cy="5942016"/>
          </a:xfrm>
          <a:prstGeom prst="rect">
            <a:avLst/>
          </a:prstGeom>
        </p:spPr>
      </p:pic>
    </p:spTree>
    <p:extLst>
      <p:ext uri="{BB962C8B-B14F-4D97-AF65-F5344CB8AC3E}">
        <p14:creationId xmlns:p14="http://schemas.microsoft.com/office/powerpoint/2010/main" val="30349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79D8-7596-5854-0055-B7257535805F}"/>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F64F98AC-6508-75E6-07C0-C2A2D15442D0}"/>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1E7E0568-230C-8C92-04CA-470F7A269E08}"/>
              </a:ext>
            </a:extLst>
          </p:cNvPr>
          <p:cNvSpPr>
            <a:spLocks noGrp="1"/>
          </p:cNvSpPr>
          <p:nvPr>
            <p:ph type="title"/>
          </p:nvPr>
        </p:nvSpPr>
        <p:spPr>
          <a:xfrm>
            <a:off x="775798" y="617144"/>
            <a:ext cx="3351360" cy="1545290"/>
          </a:xfrm>
        </p:spPr>
        <p:txBody>
          <a:bodyPr vert="horz" lIns="0" tIns="0" rIns="0" bIns="0" rtlCol="0" anchor="b">
            <a:normAutofit fontScale="90000"/>
          </a:bodyPr>
          <a:lstStyle/>
          <a:p>
            <a:r>
              <a:rPr lang="en-US" sz="5000" b="1" i="0" dirty="0">
                <a:latin typeface="Arial" panose="020B0604020202020204" pitchFamily="34" charset="0"/>
                <a:cs typeface="Arial" panose="020B0604020202020204" pitchFamily="34" charset="0"/>
              </a:rPr>
              <a:t>References</a:t>
            </a:r>
            <a:br>
              <a:rPr lang="en-US" sz="5000" b="1" dirty="0"/>
            </a:br>
            <a:endParaRPr lang="en-US" sz="5000" dirty="0"/>
          </a:p>
        </p:txBody>
      </p:sp>
      <p:sp>
        <p:nvSpPr>
          <p:cNvPr id="3" name="Text Placeholder 6">
            <a:extLst>
              <a:ext uri="{FF2B5EF4-FFF2-40B4-BE49-F238E27FC236}">
                <a16:creationId xmlns:a16="http://schemas.microsoft.com/office/drawing/2014/main" id="{BBF5C041-E5F0-30F1-1300-4ABC837DEAE2}"/>
              </a:ext>
            </a:extLst>
          </p:cNvPr>
          <p:cNvSpPr txBox="1">
            <a:spLocks/>
          </p:cNvSpPr>
          <p:nvPr/>
        </p:nvSpPr>
        <p:spPr>
          <a:xfrm>
            <a:off x="1482811" y="2026508"/>
            <a:ext cx="9716367" cy="3064323"/>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sz="2400" b="1" dirty="0"/>
              <a:t>Module 3 Project Video</a:t>
            </a:r>
          </a:p>
          <a:p>
            <a:pPr marL="342900" indent="-342900">
              <a:buFont typeface="+mj-lt"/>
              <a:buAutoNum type="arabicPeriod"/>
            </a:pPr>
            <a:endParaRPr lang="en-US" sz="2400" b="1" dirty="0"/>
          </a:p>
          <a:p>
            <a:pPr marL="342900" indent="-342900">
              <a:buFont typeface="+mj-lt"/>
              <a:buAutoNum type="arabicPeriod"/>
            </a:pPr>
            <a:r>
              <a:rPr lang="en-US" sz="2400" b="1" dirty="0">
                <a:hlinkClick r:id="rId3">
                  <a:extLst>
                    <a:ext uri="{A12FA001-AC4F-418D-AE19-62706E023703}">
                      <ahyp:hlinkClr xmlns:ahyp="http://schemas.microsoft.com/office/drawing/2018/hyperlinkcolor" val="tx"/>
                    </a:ext>
                  </a:extLst>
                </a:hlinkClick>
              </a:rPr>
              <a:t>https://duckduckgo.com/?q=where+is+the+</a:t>
            </a:r>
          </a:p>
          <a:p>
            <a:r>
              <a:rPr lang="en-US" sz="2400" b="1" dirty="0">
                <a:hlinkClick r:id="rId3">
                  <a:extLst>
                    <a:ext uri="{A12FA001-AC4F-418D-AE19-62706E023703}">
                      <ahyp:hlinkClr xmlns:ahyp="http://schemas.microsoft.com/office/drawing/2018/hyperlinkcolor" val="tx"/>
                    </a:ext>
                  </a:extLst>
                </a:hlinkClick>
              </a:rPr>
              <a:t>GET+request+in+a+wireshark+packet+capture%3F+site%3Aosqa-ask.wireshark.org&amp;ia=web</a:t>
            </a:r>
            <a:r>
              <a:rPr lang="en-US" sz="2400" b="1" dirty="0"/>
              <a:t> </a:t>
            </a:r>
          </a:p>
          <a:p>
            <a:pPr marL="342900" indent="-342900">
              <a:buFont typeface="+mj-lt"/>
              <a:buAutoNum type="arabicPeriod"/>
            </a:pPr>
            <a:endParaRPr lang="en-US" sz="2400" b="1" dirty="0"/>
          </a:p>
          <a:p>
            <a:pPr marL="342900" indent="-342900">
              <a:buFont typeface="+mj-lt"/>
              <a:buAutoNum type="arabicPeriod"/>
            </a:pPr>
            <a:r>
              <a:rPr lang="en-US" sz="2400" b="1" dirty="0">
                <a:hlinkClick r:id="rId4">
                  <a:extLst>
                    <a:ext uri="{A12FA001-AC4F-418D-AE19-62706E023703}">
                      <ahyp:hlinkClr xmlns:ahyp="http://schemas.microsoft.com/office/drawing/2018/hyperlinkcolor" val="tx"/>
                    </a:ext>
                  </a:extLst>
                </a:hlinkClick>
              </a:rPr>
              <a:t>https://superuser.com/</a:t>
            </a:r>
            <a:r>
              <a:rPr lang="en-US" sz="2400" b="1" dirty="0"/>
              <a:t> </a:t>
            </a:r>
          </a:p>
        </p:txBody>
      </p:sp>
    </p:spTree>
    <p:extLst>
      <p:ext uri="{BB962C8B-B14F-4D97-AF65-F5344CB8AC3E}">
        <p14:creationId xmlns:p14="http://schemas.microsoft.com/office/powerpoint/2010/main" val="9990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40EFA-E8F5-31EA-6814-93672ACBEB46}"/>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3D16A61F-8EE3-8F4E-95AA-077DD6F471F6}"/>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4C3EF614-7185-CB41-A403-D0FF4C41C738}"/>
              </a:ext>
            </a:extLst>
          </p:cNvPr>
          <p:cNvSpPr>
            <a:spLocks noGrp="1"/>
          </p:cNvSpPr>
          <p:nvPr>
            <p:ph type="title"/>
          </p:nvPr>
        </p:nvSpPr>
        <p:spPr>
          <a:xfrm>
            <a:off x="123566" y="3954161"/>
            <a:ext cx="7401697" cy="2038865"/>
          </a:xfrm>
        </p:spPr>
        <p:txBody>
          <a:bodyPr vert="horz" lIns="0" tIns="0" rIns="0" bIns="0" rtlCol="0" anchor="b">
            <a:normAutofit fontScale="90000"/>
          </a:bodyPr>
          <a:lstStyle/>
          <a:p>
            <a:pPr algn="ctr"/>
            <a:r>
              <a:rPr lang="en-US" sz="5000" b="1" i="0" dirty="0">
                <a:latin typeface="Arial" panose="020B0604020202020204" pitchFamily="34" charset="0"/>
                <a:cs typeface="Arial" panose="020B0604020202020204" pitchFamily="34" charset="0"/>
              </a:rPr>
              <a:t>Snort Intrusion Detection</a:t>
            </a:r>
            <a:br>
              <a:rPr lang="en-US" sz="5000" b="1" i="0" dirty="0">
                <a:latin typeface="Arial" panose="020B0604020202020204" pitchFamily="34" charset="0"/>
                <a:cs typeface="Arial" panose="020B0604020202020204" pitchFamily="34" charset="0"/>
              </a:rPr>
            </a:br>
            <a:r>
              <a:rPr lang="en-US" sz="5000" b="1" i="0" dirty="0">
                <a:latin typeface="Arial" panose="020B0604020202020204" pitchFamily="34" charset="0"/>
                <a:cs typeface="Arial" panose="020B0604020202020204" pitchFamily="34" charset="0"/>
              </a:rPr>
              <a:t>and Intrusion Prevention System (IDS/IPS)</a:t>
            </a:r>
            <a:br>
              <a:rPr lang="en-US" sz="5000" b="1" dirty="0"/>
            </a:br>
            <a:endParaRPr lang="en-US" sz="5000" dirty="0"/>
          </a:p>
        </p:txBody>
      </p:sp>
    </p:spTree>
    <p:extLst>
      <p:ext uri="{BB962C8B-B14F-4D97-AF65-F5344CB8AC3E}">
        <p14:creationId xmlns:p14="http://schemas.microsoft.com/office/powerpoint/2010/main" val="40118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4301-7143-4DF4-FF1B-D956E8B50979}"/>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9E6CA17D-FF57-8264-9E27-A1C0A5A3A668}"/>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BF433CF2-B0A0-4C52-C8A4-27D28B0C01E5}"/>
              </a:ext>
            </a:extLst>
          </p:cNvPr>
          <p:cNvSpPr>
            <a:spLocks noGrp="1"/>
          </p:cNvSpPr>
          <p:nvPr>
            <p:ph type="title"/>
          </p:nvPr>
        </p:nvSpPr>
        <p:spPr>
          <a:xfrm>
            <a:off x="618142" y="2813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CE943CE8-C0AB-2B33-A272-4CBE944EF690}"/>
              </a:ext>
            </a:extLst>
          </p:cNvPr>
          <p:cNvSpPr txBox="1">
            <a:spLocks/>
          </p:cNvSpPr>
          <p:nvPr/>
        </p:nvSpPr>
        <p:spPr>
          <a:xfrm>
            <a:off x="907633" y="1127350"/>
            <a:ext cx="2739435"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Testing Snort Rules</a:t>
            </a:r>
          </a:p>
        </p:txBody>
      </p:sp>
      <p:pic>
        <p:nvPicPr>
          <p:cNvPr id="6" name="Picture 5" descr="A screenshot of a computer&#10;&#10;AI-generated content may be incorrect.">
            <a:extLst>
              <a:ext uri="{FF2B5EF4-FFF2-40B4-BE49-F238E27FC236}">
                <a16:creationId xmlns:a16="http://schemas.microsoft.com/office/drawing/2014/main" id="{9647916E-4A3E-2770-DA27-7B4DCEA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938" y="410328"/>
            <a:ext cx="5512093" cy="580220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 Placeholder 6">
            <a:extLst>
              <a:ext uri="{FF2B5EF4-FFF2-40B4-BE49-F238E27FC236}">
                <a16:creationId xmlns:a16="http://schemas.microsoft.com/office/drawing/2014/main" id="{97134645-2C15-4467-F8EA-9D99A604370A}"/>
              </a:ext>
            </a:extLst>
          </p:cNvPr>
          <p:cNvSpPr txBox="1">
            <a:spLocks/>
          </p:cNvSpPr>
          <p:nvPr/>
        </p:nvSpPr>
        <p:spPr>
          <a:xfrm>
            <a:off x="618142" y="3192374"/>
            <a:ext cx="3643674" cy="3216276"/>
          </a:xfrm>
          <a:prstGeom prst="rect">
            <a:avLst/>
          </a:prstGeom>
        </p:spPr>
        <p:txBody>
          <a:bodyPr vert="horz" wrap="square" lIns="91440" tIns="45720" rIns="91440" bIns="45720" rtlCol="0" anchor="t"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Font typeface="Arial"/>
              <a:buChar char="•"/>
            </a:pPr>
            <a:r>
              <a:rPr lang="en-US" sz="1800" dirty="0">
                <a:latin typeface="Arial" panose="020B0604020202020204" pitchFamily="34" charset="0"/>
                <a:cs typeface="Arial" panose="020B0604020202020204" pitchFamily="34" charset="0"/>
              </a:rPr>
              <a:t>Take a screenshot of the output in Part 1 Step 17.</a:t>
            </a:r>
          </a:p>
          <a:p>
            <a:pPr indent="-228600">
              <a:buFont typeface="Arial"/>
              <a:buChar char="•"/>
            </a:pPr>
            <a:r>
              <a:rPr lang="en-US" sz="1800" dirty="0">
                <a:latin typeface="Arial" panose="020B0604020202020204" pitchFamily="34" charset="0"/>
                <a:cs typeface="Arial" panose="020B0604020202020204" pitchFamily="34" charset="0"/>
              </a:rPr>
              <a:t>It should show the transcript of the XMAS scan alert.</a:t>
            </a:r>
          </a:p>
        </p:txBody>
      </p:sp>
    </p:spTree>
    <p:extLst>
      <p:ext uri="{BB962C8B-B14F-4D97-AF65-F5344CB8AC3E}">
        <p14:creationId xmlns:p14="http://schemas.microsoft.com/office/powerpoint/2010/main" val="32344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277C-AFE7-36CB-9203-3314726C230C}"/>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844888CA-6708-8BD7-9941-B478B702F50C}"/>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3EF8787E-D3E2-736B-247D-BD36EF0A4ADF}"/>
              </a:ext>
            </a:extLst>
          </p:cNvPr>
          <p:cNvSpPr>
            <a:spLocks noGrp="1"/>
          </p:cNvSpPr>
          <p:nvPr>
            <p:ph type="title"/>
          </p:nvPr>
        </p:nvSpPr>
        <p:spPr>
          <a:xfrm>
            <a:off x="642767" y="3102431"/>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7B71342A-EE27-E42B-9AA3-F173CC9F5CBC}"/>
              </a:ext>
            </a:extLst>
          </p:cNvPr>
          <p:cNvSpPr txBox="1">
            <a:spLocks/>
          </p:cNvSpPr>
          <p:nvPr/>
        </p:nvSpPr>
        <p:spPr>
          <a:xfrm>
            <a:off x="907633" y="1127350"/>
            <a:ext cx="2739435" cy="2203412"/>
          </a:xfrm>
          <a:prstGeom prst="rect">
            <a:avLst/>
          </a:prstGeom>
        </p:spPr>
        <p:txBody>
          <a:bodyPr vert="horz" wrap="square" lIns="0" tIns="0" rIns="0" bIns="0" rtlCol="0" anchor="t">
            <a:normAutofit fontScale="97500" lnSpcReduction="100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Testing Snort Rules, cont’d</a:t>
            </a:r>
          </a:p>
        </p:txBody>
      </p:sp>
      <p:sp>
        <p:nvSpPr>
          <p:cNvPr id="10" name="Text Placeholder 6">
            <a:extLst>
              <a:ext uri="{FF2B5EF4-FFF2-40B4-BE49-F238E27FC236}">
                <a16:creationId xmlns:a16="http://schemas.microsoft.com/office/drawing/2014/main" id="{B6CD5EFB-648E-C4B3-1321-7DFBBCECEFA6}"/>
              </a:ext>
            </a:extLst>
          </p:cNvPr>
          <p:cNvSpPr txBox="1">
            <a:spLocks/>
          </p:cNvSpPr>
          <p:nvPr/>
        </p:nvSpPr>
        <p:spPr>
          <a:xfrm>
            <a:off x="907632" y="3330762"/>
            <a:ext cx="2739435" cy="2688559"/>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Take a screenshot of the output in Part 1 Step 20.</a:t>
            </a:r>
          </a:p>
          <a:p>
            <a:r>
              <a:rPr lang="en-US" sz="1800" dirty="0">
                <a:latin typeface="Arial" panose="020B0604020202020204" pitchFamily="34" charset="0"/>
                <a:cs typeface="Arial" panose="020B0604020202020204" pitchFamily="34" charset="0"/>
              </a:rPr>
              <a:t>It should show the TCP packets generated by the XMAS scan.</a:t>
            </a:r>
          </a:p>
        </p:txBody>
      </p:sp>
      <p:pic>
        <p:nvPicPr>
          <p:cNvPr id="11" name="Picture 10" descr="A screenshot of a computer&#10;&#10;AI-generated content may be incorrect.">
            <a:extLst>
              <a:ext uri="{FF2B5EF4-FFF2-40B4-BE49-F238E27FC236}">
                <a16:creationId xmlns:a16="http://schemas.microsoft.com/office/drawing/2014/main" id="{D26AC621-F966-25DA-5B3B-A49603F52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630" y="873874"/>
            <a:ext cx="7403307" cy="5176505"/>
          </a:xfrm>
          <a:prstGeom prst="rect">
            <a:avLst/>
          </a:prstGeom>
        </p:spPr>
      </p:pic>
    </p:spTree>
    <p:extLst>
      <p:ext uri="{BB962C8B-B14F-4D97-AF65-F5344CB8AC3E}">
        <p14:creationId xmlns:p14="http://schemas.microsoft.com/office/powerpoint/2010/main" val="9589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17D51-8A69-115D-3E7D-9B41BA91EB2F}"/>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54FD76D7-C692-033B-98B4-AA5D5586C6FF}"/>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AECEBBB8-DDD0-8F47-C048-9024DD657D20}"/>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5C11F8D9-B606-B45B-CB32-32E8DF8AC4BC}"/>
              </a:ext>
            </a:extLst>
          </p:cNvPr>
          <p:cNvSpPr txBox="1">
            <a:spLocks/>
          </p:cNvSpPr>
          <p:nvPr/>
        </p:nvSpPr>
        <p:spPr>
          <a:xfrm>
            <a:off x="907633" y="1127350"/>
            <a:ext cx="2836464" cy="2274418"/>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Creating Snort Rules</a:t>
            </a:r>
          </a:p>
        </p:txBody>
      </p:sp>
      <p:sp>
        <p:nvSpPr>
          <p:cNvPr id="9" name="Text Placeholder 6">
            <a:extLst>
              <a:ext uri="{FF2B5EF4-FFF2-40B4-BE49-F238E27FC236}">
                <a16:creationId xmlns:a16="http://schemas.microsoft.com/office/drawing/2014/main" id="{488B060A-A2FA-0811-1EC7-99C772822766}"/>
              </a:ext>
            </a:extLst>
          </p:cNvPr>
          <p:cNvSpPr txBox="1">
            <a:spLocks/>
          </p:cNvSpPr>
          <p:nvPr/>
        </p:nvSpPr>
        <p:spPr>
          <a:xfrm>
            <a:off x="907633" y="2928205"/>
            <a:ext cx="2739435" cy="2688559"/>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Take a screenshot of the output in Part 2 Step 7.</a:t>
            </a:r>
          </a:p>
          <a:p>
            <a:r>
              <a:rPr lang="en-US" sz="2000"/>
              <a:t>It should show the ping activity alert.</a:t>
            </a:r>
            <a:endParaRPr lang="en-US" dirty="0"/>
          </a:p>
        </p:txBody>
      </p:sp>
      <p:pic>
        <p:nvPicPr>
          <p:cNvPr id="10" name="Picture 9" descr="A screenshot of a computer&#10;&#10;AI-generated content may be incorrect.">
            <a:extLst>
              <a:ext uri="{FF2B5EF4-FFF2-40B4-BE49-F238E27FC236}">
                <a16:creationId xmlns:a16="http://schemas.microsoft.com/office/drawing/2014/main" id="{12D7F552-AD63-C89C-F434-65783F684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717" y="516887"/>
            <a:ext cx="7772400" cy="5824226"/>
          </a:xfrm>
          <a:prstGeom prst="rect">
            <a:avLst/>
          </a:prstGeom>
        </p:spPr>
      </p:pic>
    </p:spTree>
    <p:extLst>
      <p:ext uri="{BB962C8B-B14F-4D97-AF65-F5344CB8AC3E}">
        <p14:creationId xmlns:p14="http://schemas.microsoft.com/office/powerpoint/2010/main" val="212905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A636-24F4-1D99-B882-4DB962E4B5B6}"/>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122A5339-A4B7-9848-1328-4CAE57F57B75}"/>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A8D7E37B-5346-664B-D339-0B3BD0BEB887}"/>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67C84E63-1076-4208-911E-6932C3B52830}"/>
              </a:ext>
            </a:extLst>
          </p:cNvPr>
          <p:cNvSpPr txBox="1">
            <a:spLocks/>
          </p:cNvSpPr>
          <p:nvPr/>
        </p:nvSpPr>
        <p:spPr>
          <a:xfrm>
            <a:off x="907633" y="1127350"/>
            <a:ext cx="2836464" cy="2274418"/>
          </a:xfrm>
          <a:prstGeom prst="rect">
            <a:avLst/>
          </a:prstGeom>
        </p:spPr>
        <p:txBody>
          <a:bodyPr vert="horz" wrap="square" lIns="0" tIns="0" rIns="0" bIns="0" rtlCol="0" anchor="t">
            <a:normAutofit fontScale="97500" lnSpcReduction="100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Creating Snort Rules, cont’d</a:t>
            </a:r>
          </a:p>
        </p:txBody>
      </p:sp>
      <p:sp>
        <p:nvSpPr>
          <p:cNvPr id="5" name="Text Placeholder 6">
            <a:extLst>
              <a:ext uri="{FF2B5EF4-FFF2-40B4-BE49-F238E27FC236}">
                <a16:creationId xmlns:a16="http://schemas.microsoft.com/office/drawing/2014/main" id="{BA9EA98B-7732-690A-9AD6-C3C4B7039625}"/>
              </a:ext>
            </a:extLst>
          </p:cNvPr>
          <p:cNvSpPr txBox="1">
            <a:spLocks/>
          </p:cNvSpPr>
          <p:nvPr/>
        </p:nvSpPr>
        <p:spPr>
          <a:xfrm>
            <a:off x="907633" y="3429000"/>
            <a:ext cx="2739435" cy="2688559"/>
          </a:xfrm>
          <a:prstGeom prst="rect">
            <a:avLst/>
          </a:prstGeom>
        </p:spPr>
        <p:txBody>
          <a:bodyPr wrap="square" lIns="0" tIns="0" rIns="0" bIns="0" anchor="ctr" anchorCtr="0">
            <a:normAutofit fontScale="92500"/>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Take a screenshot of the output in Part 2 Step 8.</a:t>
            </a:r>
          </a:p>
          <a:p>
            <a:r>
              <a:rPr lang="en-US" sz="2000"/>
              <a:t>It should show the ICMP packets generated by the ping activity.</a:t>
            </a:r>
            <a:endParaRPr lang="en-US" dirty="0"/>
          </a:p>
        </p:txBody>
      </p:sp>
      <p:pic>
        <p:nvPicPr>
          <p:cNvPr id="6" name="Picture 5" descr="A screenshot of a computer&#10;&#10;AI-generated content may be incorrect.">
            <a:extLst>
              <a:ext uri="{FF2B5EF4-FFF2-40B4-BE49-F238E27FC236}">
                <a16:creationId xmlns:a16="http://schemas.microsoft.com/office/drawing/2014/main" id="{852D1B1B-F1BA-ED88-238E-E4A216E32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118" y="505065"/>
            <a:ext cx="7772400" cy="5847870"/>
          </a:xfrm>
          <a:prstGeom prst="rect">
            <a:avLst/>
          </a:prstGeom>
        </p:spPr>
      </p:pic>
    </p:spTree>
    <p:extLst>
      <p:ext uri="{BB962C8B-B14F-4D97-AF65-F5344CB8AC3E}">
        <p14:creationId xmlns:p14="http://schemas.microsoft.com/office/powerpoint/2010/main" val="20136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9D9B-4E2D-2B5A-F776-2817C8DB4D5F}"/>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C5155669-479F-136C-532A-C37876925F81}"/>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3ACEB7F2-F9C9-75B1-9773-BA5288F3ECB1}"/>
              </a:ext>
            </a:extLst>
          </p:cNvPr>
          <p:cNvSpPr>
            <a:spLocks noGrp="1"/>
          </p:cNvSpPr>
          <p:nvPr>
            <p:ph type="title"/>
          </p:nvPr>
        </p:nvSpPr>
        <p:spPr>
          <a:xfrm>
            <a:off x="2395151" y="2607275"/>
            <a:ext cx="7401697" cy="2038865"/>
          </a:xfrm>
        </p:spPr>
        <p:txBody>
          <a:bodyPr vert="horz" lIns="0" tIns="0" rIns="0" bIns="0" rtlCol="0" anchor="b">
            <a:normAutofit/>
          </a:bodyPr>
          <a:lstStyle/>
          <a:p>
            <a:pPr algn="ctr"/>
            <a:r>
              <a:rPr lang="en-US" sz="5000" b="1" i="0" dirty="0">
                <a:latin typeface="Arial" panose="020B0604020202020204" pitchFamily="34" charset="0"/>
                <a:cs typeface="Arial" panose="020B0604020202020204" pitchFamily="34" charset="0"/>
              </a:rPr>
              <a:t>Live Memory Analysis</a:t>
            </a:r>
            <a:br>
              <a:rPr lang="en-US" sz="5000" b="1" dirty="0"/>
            </a:br>
            <a:endParaRPr lang="en-US" sz="5000" dirty="0"/>
          </a:p>
        </p:txBody>
      </p:sp>
    </p:spTree>
    <p:extLst>
      <p:ext uri="{BB962C8B-B14F-4D97-AF65-F5344CB8AC3E}">
        <p14:creationId xmlns:p14="http://schemas.microsoft.com/office/powerpoint/2010/main" val="19518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C5FDF-375C-B67D-BAF1-5DDB4F76C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5669C-66F2-4470-BD7B-B130EB780FB5}"/>
              </a:ext>
            </a:extLst>
          </p:cNvPr>
          <p:cNvSpPr>
            <a:spLocks noGrp="1"/>
          </p:cNvSpPr>
          <p:nvPr>
            <p:ph type="ctrTitle"/>
          </p:nvPr>
        </p:nvSpPr>
        <p:spPr>
          <a:xfrm>
            <a:off x="448055" y="662400"/>
            <a:ext cx="11293200" cy="1000800"/>
          </a:xfrm>
        </p:spPr>
        <p:txBody>
          <a:bodyPr anchor="ctr">
            <a:normAutofit/>
          </a:bodyPr>
          <a:lstStyle/>
          <a:p>
            <a:pPr algn="ctr"/>
            <a:r>
              <a:rPr lang="en-US" sz="4400" i="0" dirty="0">
                <a:latin typeface="Arial" panose="020B0604020202020204" pitchFamily="34" charset="0"/>
                <a:cs typeface="Arial" panose="020B0604020202020204" pitchFamily="34" charset="0"/>
              </a:rPr>
              <a:t>INTRODUCTION</a:t>
            </a:r>
          </a:p>
        </p:txBody>
      </p:sp>
      <p:sp>
        <p:nvSpPr>
          <p:cNvPr id="3" name="Subtitle 2">
            <a:extLst>
              <a:ext uri="{FF2B5EF4-FFF2-40B4-BE49-F238E27FC236}">
                <a16:creationId xmlns:a16="http://schemas.microsoft.com/office/drawing/2014/main" id="{F05C3DE5-4E6F-F477-E7C1-FB886E9A15EF}"/>
              </a:ext>
            </a:extLst>
          </p:cNvPr>
          <p:cNvSpPr>
            <a:spLocks noGrp="1"/>
          </p:cNvSpPr>
          <p:nvPr>
            <p:ph type="subTitle" idx="1"/>
          </p:nvPr>
        </p:nvSpPr>
        <p:spPr>
          <a:xfrm>
            <a:off x="448055" y="1652400"/>
            <a:ext cx="11293200" cy="3643995"/>
          </a:xfrm>
        </p:spPr>
        <p:txBody>
          <a:bodyPr anchor="ctr">
            <a:normAutofit/>
          </a:bodyPr>
          <a:lstStyle/>
          <a:p>
            <a:r>
              <a:rPr lang="en-US" sz="3600" dirty="0">
                <a:latin typeface="Arial" panose="020B0604020202020204" pitchFamily="34" charset="0"/>
                <a:cs typeface="Arial" panose="020B0604020202020204" pitchFamily="34" charset="0"/>
              </a:rPr>
              <a:t>FUNDAMENTALS OF INFRASTRUCTURE SECURITY</a:t>
            </a:r>
          </a:p>
        </p:txBody>
      </p:sp>
      <p:pic>
        <p:nvPicPr>
          <p:cNvPr id="4" name="Picture 3" descr="Network Technology Background">
            <a:extLst>
              <a:ext uri="{FF2B5EF4-FFF2-40B4-BE49-F238E27FC236}">
                <a16:creationId xmlns:a16="http://schemas.microsoft.com/office/drawing/2014/main" id="{34D3BA67-DC06-D4CA-C3F4-CFFE11B96E0E}"/>
              </a:ext>
            </a:extLst>
          </p:cNvPr>
          <p:cNvPicPr>
            <a:picLocks noChangeAspect="1"/>
          </p:cNvPicPr>
          <p:nvPr/>
        </p:nvPicPr>
        <p:blipFill>
          <a:blip r:embed="rId2"/>
          <a:srcRect t="8626" b="36476"/>
          <a:stretch/>
        </p:blipFill>
        <p:spPr>
          <a:xfrm>
            <a:off x="20" y="2959198"/>
            <a:ext cx="12191980" cy="3898801"/>
          </a:xfrm>
          <a:prstGeom prst="rect">
            <a:avLst/>
          </a:prstGeom>
        </p:spPr>
      </p:pic>
      <p:sp>
        <p:nvSpPr>
          <p:cNvPr id="6" name="TextBox 5">
            <a:extLst>
              <a:ext uri="{FF2B5EF4-FFF2-40B4-BE49-F238E27FC236}">
                <a16:creationId xmlns:a16="http://schemas.microsoft.com/office/drawing/2014/main" id="{975D9E47-651F-AE3E-C5D8-6ACCECE0601D}"/>
              </a:ext>
            </a:extLst>
          </p:cNvPr>
          <p:cNvSpPr txBox="1"/>
          <p:nvPr/>
        </p:nvSpPr>
        <p:spPr>
          <a:xfrm>
            <a:off x="1779052" y="3135084"/>
            <a:ext cx="7564582" cy="2677656"/>
          </a:xfrm>
          <a:prstGeom prst="rect">
            <a:avLst/>
          </a:prstGeom>
          <a:noFill/>
        </p:spPr>
        <p:txBody>
          <a:bodyPr wrap="square" rtlCol="0">
            <a:spAutoFit/>
          </a:bodyPr>
          <a:lstStyle/>
          <a:p>
            <a:r>
              <a:rPr lang="en-US" sz="2400" b="0" i="0" dirty="0">
                <a:effectLst/>
                <a:latin typeface="Arial" panose="020B0604020202020204" pitchFamily="34" charset="0"/>
              </a:rPr>
              <a:t>This project is a collection of all previous projects performed in virtual environments throughout the course.  The compilation illustrates configuring firewall rules, deploying Snort sensors for network intrusion detection, exploring SSL encryption, analyzing traffic to detect attacks, exploiting Microsoft vulnerabilities, and conducting live memory analysis.</a:t>
            </a:r>
            <a:endParaRPr lang="en-US" sz="2400" dirty="0">
              <a:effectLst/>
              <a:latin typeface="Arial" panose="020B0604020202020204" pitchFamily="34" charset="0"/>
            </a:endParaRPr>
          </a:p>
        </p:txBody>
      </p:sp>
    </p:spTree>
    <p:extLst>
      <p:ext uri="{BB962C8B-B14F-4D97-AF65-F5344CB8AC3E}">
        <p14:creationId xmlns:p14="http://schemas.microsoft.com/office/powerpoint/2010/main" val="343872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5EE1-E7FC-AAA2-D6AD-4C5654502DAE}"/>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08791E2B-E2EC-2BCA-E6A2-27005223BE8A}"/>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BB4D90AA-510D-7707-840E-0307FF16AA70}"/>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C5EE60DB-3612-10F1-D3B4-175C7668207D}"/>
              </a:ext>
            </a:extLst>
          </p:cNvPr>
          <p:cNvSpPr txBox="1">
            <a:spLocks/>
          </p:cNvSpPr>
          <p:nvPr/>
        </p:nvSpPr>
        <p:spPr>
          <a:xfrm>
            <a:off x="8945470" y="2548377"/>
            <a:ext cx="2739435"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Linux Processes</a:t>
            </a:r>
          </a:p>
        </p:txBody>
      </p:sp>
      <p:pic>
        <p:nvPicPr>
          <p:cNvPr id="8" name="Picture 7" descr="A screenshot of a computer&#10;&#10;AI-generated content may be incorrect.">
            <a:extLst>
              <a:ext uri="{FF2B5EF4-FFF2-40B4-BE49-F238E27FC236}">
                <a16:creationId xmlns:a16="http://schemas.microsoft.com/office/drawing/2014/main" id="{A6835CC1-D343-882C-421E-E75F20AC0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54" y="854399"/>
            <a:ext cx="6088154" cy="3165840"/>
          </a:xfrm>
          <a:prstGeom prst="rect">
            <a:avLst/>
          </a:prstGeom>
        </p:spPr>
      </p:pic>
      <p:sp>
        <p:nvSpPr>
          <p:cNvPr id="9" name="Text Placeholder 6">
            <a:extLst>
              <a:ext uri="{FF2B5EF4-FFF2-40B4-BE49-F238E27FC236}">
                <a16:creationId xmlns:a16="http://schemas.microsoft.com/office/drawing/2014/main" id="{9E1BDB89-4D09-922D-9113-E0C90886C6BE}"/>
              </a:ext>
            </a:extLst>
          </p:cNvPr>
          <p:cNvSpPr txBox="1">
            <a:spLocks/>
          </p:cNvSpPr>
          <p:nvPr/>
        </p:nvSpPr>
        <p:spPr>
          <a:xfrm>
            <a:off x="1160985" y="4487505"/>
            <a:ext cx="5673320" cy="1903229"/>
          </a:xfrm>
          <a:prstGeom prst="rect">
            <a:avLst/>
          </a:prstGeom>
        </p:spPr>
        <p:txBody>
          <a:bodyPr vert="horz" wrap="square" lIns="91440" tIns="45720" rIns="91440" bIns="45720" rtlCol="0" anchor="t"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Take a screenshot of the output in Part 1, Step 16. </a:t>
            </a:r>
          </a:p>
          <a:p>
            <a:pPr indent="-2286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It should show port 55000 open for both IPv4 and IPv6.</a:t>
            </a:r>
          </a:p>
        </p:txBody>
      </p:sp>
    </p:spTree>
    <p:extLst>
      <p:ext uri="{BB962C8B-B14F-4D97-AF65-F5344CB8AC3E}">
        <p14:creationId xmlns:p14="http://schemas.microsoft.com/office/powerpoint/2010/main" val="14517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8AEE4-5803-BF47-DCF6-FB398B5BF83A}"/>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CD381C89-0400-3D1E-EA2D-3B6BADAB7617}"/>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7719318A-FB1D-1DC9-AADE-790BAABE00EF}"/>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EC66EBFE-BDFE-9858-BD88-3885E0CB2052}"/>
              </a:ext>
            </a:extLst>
          </p:cNvPr>
          <p:cNvSpPr txBox="1">
            <a:spLocks/>
          </p:cNvSpPr>
          <p:nvPr/>
        </p:nvSpPr>
        <p:spPr>
          <a:xfrm>
            <a:off x="8945470" y="2548377"/>
            <a:ext cx="2739435"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Process Hacker</a:t>
            </a:r>
          </a:p>
        </p:txBody>
      </p:sp>
      <p:pic>
        <p:nvPicPr>
          <p:cNvPr id="10" name="Picture 9" descr="A screenshot of a computer&#10;&#10;AI-generated content may be incorrect.">
            <a:extLst>
              <a:ext uri="{FF2B5EF4-FFF2-40B4-BE49-F238E27FC236}">
                <a16:creationId xmlns:a16="http://schemas.microsoft.com/office/drawing/2014/main" id="{2E809A7C-5164-E759-B576-AF51356D4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97" y="600123"/>
            <a:ext cx="5187903" cy="3540743"/>
          </a:xfrm>
          <a:prstGeom prst="rect">
            <a:avLst/>
          </a:prstGeom>
        </p:spPr>
      </p:pic>
      <p:sp>
        <p:nvSpPr>
          <p:cNvPr id="11" name="Text Placeholder 6">
            <a:extLst>
              <a:ext uri="{FF2B5EF4-FFF2-40B4-BE49-F238E27FC236}">
                <a16:creationId xmlns:a16="http://schemas.microsoft.com/office/drawing/2014/main" id="{A150D4E9-2EFC-B13C-F558-635621DDF8DB}"/>
              </a:ext>
            </a:extLst>
          </p:cNvPr>
          <p:cNvSpPr txBox="1">
            <a:spLocks/>
          </p:cNvSpPr>
          <p:nvPr/>
        </p:nvSpPr>
        <p:spPr>
          <a:xfrm>
            <a:off x="907437" y="4547818"/>
            <a:ext cx="5673320" cy="1903229"/>
          </a:xfrm>
          <a:prstGeom prst="rect">
            <a:avLst/>
          </a:prstGeom>
        </p:spPr>
        <p:txBody>
          <a:bodyPr vert="horz" wrap="square" lIns="91440" tIns="45720" rIns="91440" bIns="45720" rtlCol="0" anchor="t"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Take a screenshot of the output in Part 2, Step 5. </a:t>
            </a:r>
          </a:p>
          <a:p>
            <a:pPr indent="-2286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It should show properties of a chosen process. </a:t>
            </a:r>
          </a:p>
        </p:txBody>
      </p:sp>
    </p:spTree>
    <p:extLst>
      <p:ext uri="{BB962C8B-B14F-4D97-AF65-F5344CB8AC3E}">
        <p14:creationId xmlns:p14="http://schemas.microsoft.com/office/powerpoint/2010/main" val="3430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0C640-32AF-9C3C-6B38-C480E9685FDA}"/>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AF277C3F-5A51-6501-7488-657071CA64AC}"/>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3ED0C985-D5BF-9572-D7A5-F4289083740D}"/>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9BBE24F4-9E34-D03E-DF7B-C97D8BF8A1E7}"/>
              </a:ext>
            </a:extLst>
          </p:cNvPr>
          <p:cNvSpPr txBox="1">
            <a:spLocks/>
          </p:cNvSpPr>
          <p:nvPr/>
        </p:nvSpPr>
        <p:spPr>
          <a:xfrm>
            <a:off x="8945470" y="2548377"/>
            <a:ext cx="2739435"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Process Monitor</a:t>
            </a:r>
          </a:p>
        </p:txBody>
      </p:sp>
      <p:pic>
        <p:nvPicPr>
          <p:cNvPr id="5" name="Picture 4" descr="A screenshot of a computer&#10;&#10;AI-generated content may be incorrect.">
            <a:extLst>
              <a:ext uri="{FF2B5EF4-FFF2-40B4-BE49-F238E27FC236}">
                <a16:creationId xmlns:a16="http://schemas.microsoft.com/office/drawing/2014/main" id="{8E43C43C-3786-8652-9BD7-5AB8E7041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37" y="1610032"/>
            <a:ext cx="6418354" cy="1797140"/>
          </a:xfrm>
          <a:prstGeom prst="rect">
            <a:avLst/>
          </a:prstGeom>
        </p:spPr>
      </p:pic>
      <p:sp>
        <p:nvSpPr>
          <p:cNvPr id="6" name="Text Placeholder 6">
            <a:extLst>
              <a:ext uri="{FF2B5EF4-FFF2-40B4-BE49-F238E27FC236}">
                <a16:creationId xmlns:a16="http://schemas.microsoft.com/office/drawing/2014/main" id="{33C111A3-A054-0B50-F4DA-EFDC7B82B3AF}"/>
              </a:ext>
            </a:extLst>
          </p:cNvPr>
          <p:cNvSpPr txBox="1">
            <a:spLocks/>
          </p:cNvSpPr>
          <p:nvPr/>
        </p:nvSpPr>
        <p:spPr>
          <a:xfrm>
            <a:off x="1160985" y="4208834"/>
            <a:ext cx="5673320" cy="1903229"/>
          </a:xfrm>
          <a:prstGeom prst="rect">
            <a:avLst/>
          </a:prstGeom>
        </p:spPr>
        <p:txBody>
          <a:bodyPr vert="horz" wrap="square" lIns="91440" tIns="45720" rIns="91440" bIns="45720" rtlCol="0" anchor="t"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Font typeface="Arial" panose="020B0604020202020204" pitchFamily="34" charset="0"/>
              <a:buChar char="•"/>
            </a:pPr>
            <a:r>
              <a:rPr lang="en-US" sz="2000" dirty="0">
                <a:solidFill>
                  <a:schemeClr val="tx1"/>
                </a:solidFill>
              </a:rPr>
              <a:t>Take a screenshot of the output in Part 3, Step 13.</a:t>
            </a:r>
          </a:p>
          <a:p>
            <a:pPr indent="-228600">
              <a:buFont typeface="Arial" panose="020B0604020202020204" pitchFamily="34" charset="0"/>
              <a:buChar char="•"/>
            </a:pPr>
            <a:r>
              <a:rPr lang="en-US" sz="2000" dirty="0">
                <a:solidFill>
                  <a:schemeClr val="tx1"/>
                </a:solidFill>
              </a:rPr>
              <a:t>It should show ifFaceName in the Path column and Data: Roman in the Detail column.</a:t>
            </a:r>
          </a:p>
        </p:txBody>
      </p:sp>
    </p:spTree>
    <p:extLst>
      <p:ext uri="{BB962C8B-B14F-4D97-AF65-F5344CB8AC3E}">
        <p14:creationId xmlns:p14="http://schemas.microsoft.com/office/powerpoint/2010/main" val="25519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0E45-0C19-59CE-70B8-7CADDC5FFA14}"/>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1DB507EA-8035-9F68-B8DE-09B5F62A1E31}"/>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D8A72C8-E039-D9C3-47E6-6FFDC29E907F}"/>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6624BAE5-F161-DB2C-0AF3-9ABC624AD1A6}"/>
              </a:ext>
            </a:extLst>
          </p:cNvPr>
          <p:cNvSpPr txBox="1">
            <a:spLocks/>
          </p:cNvSpPr>
          <p:nvPr/>
        </p:nvSpPr>
        <p:spPr>
          <a:xfrm>
            <a:off x="8309270" y="2508602"/>
            <a:ext cx="2899251"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References</a:t>
            </a:r>
          </a:p>
        </p:txBody>
      </p:sp>
      <p:sp>
        <p:nvSpPr>
          <p:cNvPr id="7" name="TextBox 6">
            <a:extLst>
              <a:ext uri="{FF2B5EF4-FFF2-40B4-BE49-F238E27FC236}">
                <a16:creationId xmlns:a16="http://schemas.microsoft.com/office/drawing/2014/main" id="{51B79683-5C10-B5FD-1CBD-034B7D073590}"/>
              </a:ext>
            </a:extLst>
          </p:cNvPr>
          <p:cNvSpPr txBox="1"/>
          <p:nvPr/>
        </p:nvSpPr>
        <p:spPr>
          <a:xfrm>
            <a:off x="1327811" y="2644170"/>
            <a:ext cx="5653668" cy="1569660"/>
          </a:xfrm>
          <a:prstGeom prst="rect">
            <a:avLst/>
          </a:prstGeom>
          <a:noFill/>
        </p:spPr>
        <p:txBody>
          <a:bodyPr wrap="square" rtlCol="0">
            <a:spAutoFit/>
          </a:bodyPr>
          <a:lstStyle/>
          <a:p>
            <a:pPr marL="342900" indent="-342900">
              <a:buAutoNum type="arabicPeriod"/>
            </a:pPr>
            <a:r>
              <a:rPr lang="en-US" sz="2400" dirty="0">
                <a:latin typeface="Arial" panose="020B0604020202020204" pitchFamily="34" charset="0"/>
                <a:cs typeface="Arial" panose="020B0604020202020204" pitchFamily="34" charset="0"/>
              </a:rPr>
              <a:t>Module 5 Project Video</a:t>
            </a:r>
          </a:p>
          <a:p>
            <a:pPr marL="342900" indent="-342900">
              <a:buAutoNum type="arabicPeriod"/>
            </a:pP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https://www.varonis.com/blog/process-hacker</a:t>
            </a:r>
          </a:p>
        </p:txBody>
      </p:sp>
    </p:spTree>
    <p:extLst>
      <p:ext uri="{BB962C8B-B14F-4D97-AF65-F5344CB8AC3E}">
        <p14:creationId xmlns:p14="http://schemas.microsoft.com/office/powerpoint/2010/main" val="90035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6E17-0777-4738-3BDC-BD0634EE8305}"/>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C0C16B24-9435-B5AD-4878-AC4B26A1B890}"/>
              </a:ext>
            </a:extLst>
          </p:cNvPr>
          <p:cNvPicPr>
            <a:picLocks noChangeAspect="1"/>
          </p:cNvPicPr>
          <p:nvPr/>
        </p:nvPicPr>
        <p:blipFill>
          <a:blip r:embed="rId2"/>
          <a:srcRect b="3434"/>
          <a:stretch/>
        </p:blipFill>
        <p:spPr>
          <a:xfrm>
            <a:off x="20" y="12367"/>
            <a:ext cx="12191980" cy="6857990"/>
          </a:xfrm>
          <a:prstGeom prst="rect">
            <a:avLst/>
          </a:prstGeom>
        </p:spPr>
      </p:pic>
      <p:sp>
        <p:nvSpPr>
          <p:cNvPr id="2" name="Title 1">
            <a:extLst>
              <a:ext uri="{FF2B5EF4-FFF2-40B4-BE49-F238E27FC236}">
                <a16:creationId xmlns:a16="http://schemas.microsoft.com/office/drawing/2014/main" id="{1E41F0B8-4709-0D76-6267-A7A6D62EC23D}"/>
              </a:ext>
            </a:extLst>
          </p:cNvPr>
          <p:cNvSpPr>
            <a:spLocks noGrp="1"/>
          </p:cNvSpPr>
          <p:nvPr>
            <p:ph type="title"/>
          </p:nvPr>
        </p:nvSpPr>
        <p:spPr>
          <a:xfrm>
            <a:off x="1851454" y="2644345"/>
            <a:ext cx="7401697" cy="2038865"/>
          </a:xfrm>
        </p:spPr>
        <p:txBody>
          <a:bodyPr vert="horz" lIns="0" tIns="0" rIns="0" bIns="0" rtlCol="0" anchor="b">
            <a:normAutofit/>
          </a:bodyPr>
          <a:lstStyle/>
          <a:p>
            <a:pPr algn="ctr"/>
            <a:r>
              <a:rPr lang="en-US" sz="5400" b="1" i="0" dirty="0">
                <a:latin typeface="Arial" panose="020B0604020202020204" pitchFamily="34" charset="0"/>
                <a:cs typeface="Arial" panose="020B0604020202020204" pitchFamily="34" charset="0"/>
              </a:rPr>
              <a:t>Firewall</a:t>
            </a:r>
            <a:br>
              <a:rPr lang="en-US" sz="5000" b="1" dirty="0"/>
            </a:br>
            <a:endParaRPr lang="en-US" sz="5000" dirty="0"/>
          </a:p>
        </p:txBody>
      </p:sp>
    </p:spTree>
    <p:extLst>
      <p:ext uri="{BB962C8B-B14F-4D97-AF65-F5344CB8AC3E}">
        <p14:creationId xmlns:p14="http://schemas.microsoft.com/office/powerpoint/2010/main" val="3836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2C1A-44A9-E6C5-BB34-4DC79538EF2C}"/>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F82456FF-C05E-F220-7172-42A10435CA6F}"/>
              </a:ext>
            </a:extLst>
          </p:cNvPr>
          <p:cNvPicPr>
            <a:picLocks noChangeAspect="1"/>
          </p:cNvPicPr>
          <p:nvPr/>
        </p:nvPicPr>
        <p:blipFill>
          <a:blip r:embed="rId2"/>
          <a:srcRect b="3434"/>
          <a:stretch/>
        </p:blipFill>
        <p:spPr>
          <a:xfrm>
            <a:off x="20" y="0"/>
            <a:ext cx="12191980" cy="6857990"/>
          </a:xfrm>
          <a:prstGeom prst="rect">
            <a:avLst/>
          </a:prstGeom>
        </p:spPr>
      </p:pic>
      <p:sp>
        <p:nvSpPr>
          <p:cNvPr id="2" name="Title 1">
            <a:extLst>
              <a:ext uri="{FF2B5EF4-FFF2-40B4-BE49-F238E27FC236}">
                <a16:creationId xmlns:a16="http://schemas.microsoft.com/office/drawing/2014/main" id="{917BD49D-A47A-FAE2-EA34-F3E0D83FB17C}"/>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29C3AA6F-57D9-CC81-5C01-6871ABB5EC0D}"/>
              </a:ext>
            </a:extLst>
          </p:cNvPr>
          <p:cNvSpPr txBox="1">
            <a:spLocks/>
          </p:cNvSpPr>
          <p:nvPr/>
        </p:nvSpPr>
        <p:spPr>
          <a:xfrm>
            <a:off x="8810368" y="2548377"/>
            <a:ext cx="2874537"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Time-based Access</a:t>
            </a:r>
          </a:p>
        </p:txBody>
      </p:sp>
      <p:pic>
        <p:nvPicPr>
          <p:cNvPr id="7" name="Picture 6" descr="A black screen with white text&#10;&#10;AI-generated content may be incorrect.">
            <a:extLst>
              <a:ext uri="{FF2B5EF4-FFF2-40B4-BE49-F238E27FC236}">
                <a16:creationId xmlns:a16="http://schemas.microsoft.com/office/drawing/2014/main" id="{28BF7C91-7FCA-FD32-1DC2-E28483DA3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85" y="1765676"/>
            <a:ext cx="6200163" cy="116252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8" name="Text Placeholder 6">
            <a:extLst>
              <a:ext uri="{FF2B5EF4-FFF2-40B4-BE49-F238E27FC236}">
                <a16:creationId xmlns:a16="http://schemas.microsoft.com/office/drawing/2014/main" id="{4FB6B4FD-F652-F1EB-9FF3-D212CC70E25F}"/>
              </a:ext>
            </a:extLst>
          </p:cNvPr>
          <p:cNvSpPr txBox="1">
            <a:spLocks/>
          </p:cNvSpPr>
          <p:nvPr/>
        </p:nvSpPr>
        <p:spPr>
          <a:xfrm>
            <a:off x="1299339" y="2674596"/>
            <a:ext cx="3893978" cy="3424107"/>
          </a:xfrm>
          <a:prstGeom prst="rect">
            <a:avLst/>
          </a:prstGeom>
        </p:spPr>
        <p:txBody>
          <a:bodyPr vert="horz" wrap="square" lIns="91440" tIns="45720" rIns="91440" bIns="45720" rtlCol="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Font typeface="Arial" panose="020B0604020202020204" pitchFamily="34" charset="0"/>
              <a:buChar char="•"/>
            </a:pPr>
            <a:r>
              <a:rPr lang="en-US" sz="1800" dirty="0">
                <a:latin typeface="Arial" panose="020B0604020202020204" pitchFamily="34" charset="0"/>
                <a:cs typeface="Arial" panose="020B0604020202020204" pitchFamily="34" charset="0"/>
              </a:rPr>
              <a:t>Take a screenshot of     the output in Part 1 Step 21.</a:t>
            </a:r>
          </a:p>
          <a:p>
            <a:pPr indent="-228600">
              <a:buFont typeface="Arial" panose="020B0604020202020204" pitchFamily="34" charset="0"/>
              <a:buChar char="•"/>
            </a:pPr>
            <a:r>
              <a:rPr lang="en-US" sz="1800" dirty="0">
                <a:latin typeface="Arial" panose="020B0604020202020204" pitchFamily="34" charset="0"/>
                <a:cs typeface="Arial" panose="020B0604020202020204" pitchFamily="34" charset="0"/>
              </a:rPr>
              <a:t>It should show the output of the DMZ Route Table.</a:t>
            </a:r>
          </a:p>
        </p:txBody>
      </p:sp>
    </p:spTree>
    <p:extLst>
      <p:ext uri="{BB962C8B-B14F-4D97-AF65-F5344CB8AC3E}">
        <p14:creationId xmlns:p14="http://schemas.microsoft.com/office/powerpoint/2010/main" val="30721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0CC1-5C88-DB7B-2A20-8C2F7C00C362}"/>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FD768565-42B0-F2F0-BD97-45C81FF8F113}"/>
              </a:ext>
            </a:extLst>
          </p:cNvPr>
          <p:cNvPicPr>
            <a:picLocks noChangeAspect="1"/>
          </p:cNvPicPr>
          <p:nvPr/>
        </p:nvPicPr>
        <p:blipFill>
          <a:blip r:embed="rId3"/>
          <a:srcRect b="3434"/>
          <a:stretch/>
        </p:blipFill>
        <p:spPr>
          <a:xfrm>
            <a:off x="20" y="0"/>
            <a:ext cx="12191980" cy="6857990"/>
          </a:xfrm>
          <a:prstGeom prst="rect">
            <a:avLst/>
          </a:prstGeom>
        </p:spPr>
      </p:pic>
      <p:sp>
        <p:nvSpPr>
          <p:cNvPr id="2" name="Title 1">
            <a:extLst>
              <a:ext uri="{FF2B5EF4-FFF2-40B4-BE49-F238E27FC236}">
                <a16:creationId xmlns:a16="http://schemas.microsoft.com/office/drawing/2014/main" id="{194CAFB9-F3D4-ACB3-F7AF-9E4558626800}"/>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8AA1D3E7-D1A5-CE29-D51B-E577E019A43E}"/>
              </a:ext>
            </a:extLst>
          </p:cNvPr>
          <p:cNvSpPr txBox="1">
            <a:spLocks/>
          </p:cNvSpPr>
          <p:nvPr/>
        </p:nvSpPr>
        <p:spPr>
          <a:xfrm>
            <a:off x="8689947" y="2148330"/>
            <a:ext cx="2874537" cy="1559750"/>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Time-based Access</a:t>
            </a:r>
          </a:p>
        </p:txBody>
      </p:sp>
      <p:pic>
        <p:nvPicPr>
          <p:cNvPr id="9" name="Picture 8" descr="A computer screen with white text&#10;&#10;AI-generated content may be incorrect.">
            <a:extLst>
              <a:ext uri="{FF2B5EF4-FFF2-40B4-BE49-F238E27FC236}">
                <a16:creationId xmlns:a16="http://schemas.microsoft.com/office/drawing/2014/main" id="{CE3FC756-3A85-FCF1-DFB4-5BAA1BADF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11" y="856709"/>
            <a:ext cx="7594600" cy="2336800"/>
          </a:xfrm>
          <a:prstGeom prst="rect">
            <a:avLst/>
          </a:prstGeom>
        </p:spPr>
      </p:pic>
      <p:sp>
        <p:nvSpPr>
          <p:cNvPr id="10" name="Text Placeholder 6">
            <a:extLst>
              <a:ext uri="{FF2B5EF4-FFF2-40B4-BE49-F238E27FC236}">
                <a16:creationId xmlns:a16="http://schemas.microsoft.com/office/drawing/2014/main" id="{A0E9FE0A-ECFC-2370-0F3C-A6AC230D8EF2}"/>
              </a:ext>
            </a:extLst>
          </p:cNvPr>
          <p:cNvSpPr txBox="1">
            <a:spLocks/>
          </p:cNvSpPr>
          <p:nvPr/>
        </p:nvSpPr>
        <p:spPr>
          <a:xfrm>
            <a:off x="1392434" y="3559078"/>
            <a:ext cx="4452312" cy="2688559"/>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Arial" panose="020B0604020202020204" pitchFamily="34" charset="0"/>
                <a:cs typeface="Arial" panose="020B0604020202020204" pitchFamily="34" charset="0"/>
              </a:rPr>
              <a:t>Take a screenshot of the output in Part 1 Step 26.</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It should show a successful ping from the Ubuntu Web VM and the DMZ VM</a:t>
            </a:r>
            <a:r>
              <a:rPr lang="en-US" sz="2000" dirty="0">
                <a:latin typeface="Arial" panose="020B0604020202020204" pitchFamily="34" charset="0"/>
                <a:cs typeface="Arial" panose="020B0604020202020204" pitchFamily="34" charset="0"/>
              </a:rPr>
              <a:t>.</a:t>
            </a:r>
          </a:p>
          <a:p>
            <a:endParaRPr lang="en-US" sz="2000" dirty="0"/>
          </a:p>
        </p:txBody>
      </p:sp>
    </p:spTree>
    <p:extLst>
      <p:ext uri="{BB962C8B-B14F-4D97-AF65-F5344CB8AC3E}">
        <p14:creationId xmlns:p14="http://schemas.microsoft.com/office/powerpoint/2010/main" val="42075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D3D4B-1CAA-70CB-B386-0EEEB1E6F0DA}"/>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59069C40-CF23-D28D-E68F-01CDCDE668A3}"/>
              </a:ext>
            </a:extLst>
          </p:cNvPr>
          <p:cNvPicPr>
            <a:picLocks noChangeAspect="1"/>
          </p:cNvPicPr>
          <p:nvPr/>
        </p:nvPicPr>
        <p:blipFill>
          <a:blip r:embed="rId3"/>
          <a:srcRect b="3434"/>
          <a:stretch/>
        </p:blipFill>
        <p:spPr>
          <a:xfrm>
            <a:off x="20" y="0"/>
            <a:ext cx="12191980" cy="6857990"/>
          </a:xfrm>
          <a:prstGeom prst="rect">
            <a:avLst/>
          </a:prstGeom>
        </p:spPr>
      </p:pic>
      <p:sp>
        <p:nvSpPr>
          <p:cNvPr id="2" name="Title 1">
            <a:extLst>
              <a:ext uri="{FF2B5EF4-FFF2-40B4-BE49-F238E27FC236}">
                <a16:creationId xmlns:a16="http://schemas.microsoft.com/office/drawing/2014/main" id="{C8CDE3E3-6089-9CA8-6145-AC29B7F608D0}"/>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79243E80-0FFE-0758-BCAE-268621082CA3}"/>
              </a:ext>
            </a:extLst>
          </p:cNvPr>
          <p:cNvSpPr txBox="1">
            <a:spLocks/>
          </p:cNvSpPr>
          <p:nvPr/>
        </p:nvSpPr>
        <p:spPr>
          <a:xfrm>
            <a:off x="8689947" y="2148330"/>
            <a:ext cx="2874537" cy="1559750"/>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Time-based Access</a:t>
            </a:r>
          </a:p>
        </p:txBody>
      </p:sp>
      <p:sp>
        <p:nvSpPr>
          <p:cNvPr id="11" name="Text Placeholder 6">
            <a:extLst>
              <a:ext uri="{FF2B5EF4-FFF2-40B4-BE49-F238E27FC236}">
                <a16:creationId xmlns:a16="http://schemas.microsoft.com/office/drawing/2014/main" id="{2C582BB8-5AD0-CEF8-60A4-616758F03D41}"/>
              </a:ext>
            </a:extLst>
          </p:cNvPr>
          <p:cNvSpPr txBox="1">
            <a:spLocks/>
          </p:cNvSpPr>
          <p:nvPr/>
        </p:nvSpPr>
        <p:spPr>
          <a:xfrm>
            <a:off x="840802" y="4512130"/>
            <a:ext cx="8624474" cy="2688559"/>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Take a screenshot of the output in Part 1 Step 34.</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should show two time-based access rules in the FORWARD chain</a:t>
            </a:r>
            <a:endParaRPr lang="en-US" dirty="0">
              <a:latin typeface="Arial" panose="020B0604020202020204" pitchFamily="34" charset="0"/>
              <a:cs typeface="Arial" panose="020B0604020202020204" pitchFamily="34" charset="0"/>
            </a:endParaRPr>
          </a:p>
        </p:txBody>
      </p:sp>
      <p:pic>
        <p:nvPicPr>
          <p:cNvPr id="12" name="Picture 11" descr="A screenshot of a computer&#10;&#10;AI-generated content may be incorrect.">
            <a:extLst>
              <a:ext uri="{FF2B5EF4-FFF2-40B4-BE49-F238E27FC236}">
                <a16:creationId xmlns:a16="http://schemas.microsoft.com/office/drawing/2014/main" id="{53EDC33E-93B0-D20D-19AF-FC7EBCA5D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45" y="324223"/>
            <a:ext cx="6973328" cy="4598829"/>
          </a:xfrm>
          <a:prstGeom prst="rect">
            <a:avLst/>
          </a:prstGeom>
        </p:spPr>
      </p:pic>
    </p:spTree>
    <p:extLst>
      <p:ext uri="{BB962C8B-B14F-4D97-AF65-F5344CB8AC3E}">
        <p14:creationId xmlns:p14="http://schemas.microsoft.com/office/powerpoint/2010/main" val="36559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0A62-CA69-7648-9727-1161333BC664}"/>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F76518B2-FBC6-DFC1-1DFC-62245190FD8E}"/>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9C88669E-4B59-47F4-257E-76998E068D86}"/>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A5AA45A9-16A9-8889-5019-4715BA051CD7}"/>
              </a:ext>
            </a:extLst>
          </p:cNvPr>
          <p:cNvSpPr txBox="1">
            <a:spLocks/>
          </p:cNvSpPr>
          <p:nvPr/>
        </p:nvSpPr>
        <p:spPr>
          <a:xfrm>
            <a:off x="8309270" y="2508602"/>
            <a:ext cx="2899251" cy="2203412"/>
          </a:xfrm>
          <a:prstGeom prst="rect">
            <a:avLst/>
          </a:prstGeom>
        </p:spPr>
        <p:txBody>
          <a:bodyPr vert="horz" wrap="square" lIns="0" tIns="0" rIns="0" bIns="0" rtlCol="0" anchor="t">
            <a:normAutofit fontScale="97500"/>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4400" i="0" dirty="0">
                <a:latin typeface="Arial" panose="020B0604020202020204" pitchFamily="34" charset="0"/>
                <a:cs typeface="Arial" panose="020B0604020202020204" pitchFamily="34" charset="0"/>
              </a:rPr>
              <a:t>References</a:t>
            </a:r>
          </a:p>
        </p:txBody>
      </p:sp>
      <p:sp>
        <p:nvSpPr>
          <p:cNvPr id="5" name="Text Placeholder 6">
            <a:extLst>
              <a:ext uri="{FF2B5EF4-FFF2-40B4-BE49-F238E27FC236}">
                <a16:creationId xmlns:a16="http://schemas.microsoft.com/office/drawing/2014/main" id="{91FF2CD2-5233-E4C9-0191-D32A150EFA6B}"/>
              </a:ext>
            </a:extLst>
          </p:cNvPr>
          <p:cNvSpPr txBox="1">
            <a:spLocks/>
          </p:cNvSpPr>
          <p:nvPr/>
        </p:nvSpPr>
        <p:spPr>
          <a:xfrm>
            <a:off x="295190" y="1243601"/>
            <a:ext cx="7030601" cy="4551718"/>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sz="2400" dirty="0"/>
              <a:t> </a:t>
            </a:r>
            <a:r>
              <a:rPr lang="en-US" sz="2400" dirty="0">
                <a:latin typeface="Arial" panose="020B0604020202020204" pitchFamily="34" charset="0"/>
                <a:cs typeface="Arial" panose="020B0604020202020204" pitchFamily="34" charset="0"/>
              </a:rPr>
              <a:t>Module 6 Project Video </a:t>
            </a:r>
          </a:p>
          <a:p>
            <a:pPr marL="342900" indent="-342900">
              <a:buFont typeface="+mj-lt"/>
              <a:buAutoNum type="arabicPeriod"/>
            </a:pPr>
            <a:endParaRPr lang="en-US" sz="2400" dirty="0">
              <a:latin typeface="Arial" panose="020B0604020202020204" pitchFamily="34" charset="0"/>
              <a:cs typeface="Arial" panose="020B0604020202020204" pitchFamily="34" charset="0"/>
            </a:endParaRPr>
          </a:p>
          <a:p>
            <a:pPr marL="342900" indent="-342900">
              <a:buFont typeface="+mj-lt"/>
              <a:buAutoNum type="arabicPeriod"/>
            </a:pPr>
            <a:r>
              <a:rPr lang="en-US" sz="2400" u="sng" dirty="0">
                <a:latin typeface="Arial" panose="020B0604020202020204" pitchFamily="34" charset="0"/>
                <a:cs typeface="Arial" panose="020B0604020202020204" pitchFamily="34" charset="0"/>
                <a:hlinkClick r:id="rId3"/>
              </a:rPr>
              <a:t>https://hoop.dev/blog/unlocking-the-power-of-time-based-access-firewalls-for-modern-it-management/</a:t>
            </a:r>
            <a:r>
              <a:rPr lang="en-US" sz="2400" dirty="0">
                <a:latin typeface="Arial" panose="020B0604020202020204" pitchFamily="34" charset="0"/>
                <a:cs typeface="Arial" panose="020B0604020202020204" pitchFamily="34" charset="0"/>
              </a:rPr>
              <a:t>, Andrios Robert, December 6,2024</a:t>
            </a:r>
            <a:endParaRPr lang="en-US"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3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10DB-C6C9-F251-FEAF-C317EAC47910}"/>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05339161-C751-78F0-51A9-BEB6B4668E9E}"/>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3A4CE670-FF66-7537-E2A2-4BDDFA769A23}"/>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89EA3A9E-919E-69D1-FED0-598D9564494A}"/>
              </a:ext>
            </a:extLst>
          </p:cNvPr>
          <p:cNvSpPr txBox="1">
            <a:spLocks/>
          </p:cNvSpPr>
          <p:nvPr/>
        </p:nvSpPr>
        <p:spPr>
          <a:xfrm>
            <a:off x="1013254" y="2873103"/>
            <a:ext cx="5820032" cy="11117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5400" i="0" dirty="0">
                <a:latin typeface="Arial" panose="020B0604020202020204" pitchFamily="34" charset="0"/>
                <a:cs typeface="Arial" panose="020B0604020202020204" pitchFamily="34" charset="0"/>
              </a:rPr>
              <a:t>Project Challenges</a:t>
            </a:r>
          </a:p>
        </p:txBody>
      </p:sp>
    </p:spTree>
    <p:extLst>
      <p:ext uri="{BB962C8B-B14F-4D97-AF65-F5344CB8AC3E}">
        <p14:creationId xmlns:p14="http://schemas.microsoft.com/office/powerpoint/2010/main" val="13720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5B6BB888-617E-4D93-B6D4-2EB9D9D98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work Technology Background">
            <a:extLst>
              <a:ext uri="{FF2B5EF4-FFF2-40B4-BE49-F238E27FC236}">
                <a16:creationId xmlns:a16="http://schemas.microsoft.com/office/drawing/2014/main" id="{B6CA067D-DE62-55B9-AD98-570A6E2C2467}"/>
              </a:ext>
            </a:extLst>
          </p:cNvPr>
          <p:cNvPicPr>
            <a:picLocks noChangeAspect="1"/>
          </p:cNvPicPr>
          <p:nvPr/>
        </p:nvPicPr>
        <p:blipFill>
          <a:blip r:embed="rId2"/>
          <a:srcRect b="3434"/>
          <a:stretch/>
        </p:blipFill>
        <p:spPr>
          <a:xfrm>
            <a:off x="20" y="37081"/>
            <a:ext cx="12191980" cy="6857990"/>
          </a:xfrm>
          <a:prstGeom prst="rect">
            <a:avLst/>
          </a:prstGeom>
        </p:spPr>
      </p:pic>
      <p:sp>
        <p:nvSpPr>
          <p:cNvPr id="12" name="Rectangle 11">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5412" y="450000"/>
            <a:ext cx="8256588"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FC20E-4CBC-5548-8A28-543E0FB4A3CE}"/>
              </a:ext>
            </a:extLst>
          </p:cNvPr>
          <p:cNvSpPr>
            <a:spLocks noGrp="1"/>
          </p:cNvSpPr>
          <p:nvPr>
            <p:ph type="title"/>
          </p:nvPr>
        </p:nvSpPr>
        <p:spPr>
          <a:xfrm>
            <a:off x="1418078" y="1951672"/>
            <a:ext cx="9355844" cy="2954655"/>
          </a:xfrm>
        </p:spPr>
        <p:txBody>
          <a:bodyPr vert="horz" lIns="0" tIns="0" rIns="0" bIns="0" rtlCol="0" anchor="b">
            <a:normAutofit/>
          </a:bodyPr>
          <a:lstStyle/>
          <a:p>
            <a:pPr algn="ctr"/>
            <a:r>
              <a:rPr lang="en-US" sz="5000" b="1" i="0" dirty="0">
                <a:latin typeface="Arial" panose="020B0604020202020204" pitchFamily="34" charset="0"/>
                <a:cs typeface="Arial" panose="020B0604020202020204" pitchFamily="34" charset="0"/>
              </a:rPr>
              <a:t>Manual Vulnerability Analysis (on a test VM network)</a:t>
            </a:r>
            <a:br>
              <a:rPr lang="en-US" sz="5000" b="1" dirty="0"/>
            </a:br>
            <a:endParaRPr lang="en-US" sz="5000" dirty="0"/>
          </a:p>
        </p:txBody>
      </p:sp>
      <p:cxnSp>
        <p:nvCxnSpPr>
          <p:cNvPr id="14" name="Straight Connector 13">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5412"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3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71D5-47AB-A8AB-8EF3-945D83D9B997}"/>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DE522393-9F5B-CF49-5E83-4F02833B34D7}"/>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89638D4C-2EAF-4C17-2DB8-9163AABF72B7}"/>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7E7044B0-5D33-6662-2D4E-2FA1EA36EE65}"/>
              </a:ext>
            </a:extLst>
          </p:cNvPr>
          <p:cNvSpPr txBox="1">
            <a:spLocks/>
          </p:cNvSpPr>
          <p:nvPr/>
        </p:nvSpPr>
        <p:spPr>
          <a:xfrm>
            <a:off x="1013254" y="1631093"/>
            <a:ext cx="5820032" cy="2353804"/>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endParaRPr lang="en-US" sz="1600" i="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AC363E-2A9C-3EB9-CFAD-5AFE4258C14D}"/>
              </a:ext>
            </a:extLst>
          </p:cNvPr>
          <p:cNvSpPr txBox="1"/>
          <p:nvPr/>
        </p:nvSpPr>
        <p:spPr>
          <a:xfrm>
            <a:off x="1628289" y="1631093"/>
            <a:ext cx="9936195" cy="258532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were few challenges encountered during the project process.  Minor obstacles were primarily found while entering commands into the virtual machines used in the weekly modules.</a:t>
            </a:r>
          </a:p>
          <a:p>
            <a:r>
              <a:rPr lang="en-US" sz="2400" dirty="0">
                <a:latin typeface="Arial" panose="020B0604020202020204" pitchFamily="34" charset="0"/>
                <a:cs typeface="Arial" panose="020B0604020202020204" pitchFamily="34" charset="0"/>
              </a:rPr>
              <a:t>When a command was typed incorrectly then the process would obviously not execute.  These items </a:t>
            </a:r>
          </a:p>
          <a:p>
            <a:r>
              <a:rPr lang="en-US" sz="2400" dirty="0">
                <a:latin typeface="Arial" panose="020B0604020202020204" pitchFamily="34" charset="0"/>
                <a:cs typeface="Arial" panose="020B0604020202020204" pitchFamily="34" charset="0"/>
              </a:rPr>
              <a:t>were easily and quickly corrected and the project continued.</a:t>
            </a:r>
          </a:p>
          <a:p>
            <a:pPr algn="ct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3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A5A8-B073-9A88-68D0-B4630F325409}"/>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5C98A515-CF40-5900-21AD-1B336D204EAC}"/>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F049F866-361D-4142-98C5-ECA978EC7B5D}"/>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51E035B8-3DAD-96A7-FD79-DE5DC5609135}"/>
              </a:ext>
            </a:extLst>
          </p:cNvPr>
          <p:cNvSpPr txBox="1">
            <a:spLocks/>
          </p:cNvSpPr>
          <p:nvPr/>
        </p:nvSpPr>
        <p:spPr>
          <a:xfrm>
            <a:off x="1013253" y="2873103"/>
            <a:ext cx="6091881" cy="11117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5400" i="0" dirty="0">
                <a:latin typeface="Arial" panose="020B0604020202020204" pitchFamily="34" charset="0"/>
                <a:cs typeface="Arial" panose="020B0604020202020204" pitchFamily="34" charset="0"/>
              </a:rPr>
              <a:t>Career Skills Learned</a:t>
            </a:r>
          </a:p>
        </p:txBody>
      </p:sp>
    </p:spTree>
    <p:extLst>
      <p:ext uri="{BB962C8B-B14F-4D97-AF65-F5344CB8AC3E}">
        <p14:creationId xmlns:p14="http://schemas.microsoft.com/office/powerpoint/2010/main" val="20236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5AD6-B90B-24B4-4F03-51E9A2A74ACE}"/>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22F557F7-528A-A0FC-7371-DD75CDA5C301}"/>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25616A-22EB-0EA7-7A3F-4E54F626C198}"/>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DBFF00E3-BBA0-0786-3BBF-5DA5C1543BEA}"/>
              </a:ext>
            </a:extLst>
          </p:cNvPr>
          <p:cNvSpPr txBox="1">
            <a:spLocks/>
          </p:cNvSpPr>
          <p:nvPr/>
        </p:nvSpPr>
        <p:spPr>
          <a:xfrm>
            <a:off x="1013254" y="1631093"/>
            <a:ext cx="5820032" cy="2353804"/>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endParaRPr lang="en-US" sz="1600" i="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7556F5-DE03-39D3-265A-BE20D2050B35}"/>
              </a:ext>
            </a:extLst>
          </p:cNvPr>
          <p:cNvSpPr txBox="1"/>
          <p:nvPr/>
        </p:nvSpPr>
        <p:spPr>
          <a:xfrm>
            <a:off x="627516" y="659011"/>
            <a:ext cx="10936968" cy="627864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While working my way through SEC290, Fundamentals of Infrastructure Security, I learned several career skills which will build the foundation for my future in the world of cybersecurity.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course focused on </a:t>
            </a:r>
            <a:r>
              <a:rPr lang="en-US" sz="2400" b="0" i="0" dirty="0">
                <a:effectLst/>
                <a:latin typeface="Arial" panose="020B0604020202020204" pitchFamily="34" charset="0"/>
              </a:rPr>
              <a:t>developing infrastructure security implementation skills. Topics included threat intelligence, identification of security vulnerabilities, cloud security, security data analysis, incidence response, risk management, and IT regulatory compliance.  </a:t>
            </a:r>
            <a:r>
              <a:rPr lang="en-US" sz="2400" dirty="0">
                <a:latin typeface="Arial" panose="020B0604020202020204" pitchFamily="34" charset="0"/>
              </a:rPr>
              <a:t>Valuable career </a:t>
            </a:r>
            <a:r>
              <a:rPr lang="en-US" sz="2400" b="0" i="0" dirty="0">
                <a:effectLst/>
                <a:latin typeface="Arial" panose="020B0604020202020204" pitchFamily="34" charset="0"/>
              </a:rPr>
              <a:t>skills I learned include, but are not limited to:</a:t>
            </a:r>
          </a:p>
          <a:p>
            <a:pPr marL="800100" lvl="1" indent="-342900">
              <a:buFont typeface="Arial" panose="020B0604020202020204" pitchFamily="34" charset="0"/>
              <a:buChar char="•"/>
            </a:pPr>
            <a:r>
              <a:rPr lang="en-US" sz="2400" b="0" i="0" dirty="0">
                <a:effectLst/>
                <a:latin typeface="Arial" panose="020B0604020202020204" pitchFamily="34" charset="0"/>
              </a:rPr>
              <a:t>configuring firewall rules, </a:t>
            </a:r>
          </a:p>
          <a:p>
            <a:pPr marL="800100" lvl="1" indent="-342900">
              <a:buFont typeface="Arial" panose="020B0604020202020204" pitchFamily="34" charset="0"/>
              <a:buChar char="•"/>
            </a:pPr>
            <a:r>
              <a:rPr lang="en-US" sz="2400" b="0" i="0" dirty="0">
                <a:effectLst/>
                <a:latin typeface="Arial" panose="020B0604020202020204" pitchFamily="34" charset="0"/>
              </a:rPr>
              <a:t>deploying Snort sensors for network intrusion detection, </a:t>
            </a:r>
          </a:p>
          <a:p>
            <a:pPr marL="800100" lvl="1" indent="-342900">
              <a:buFont typeface="Arial" panose="020B0604020202020204" pitchFamily="34" charset="0"/>
              <a:buChar char="•"/>
            </a:pPr>
            <a:r>
              <a:rPr lang="en-US" sz="2400" b="0" i="0" dirty="0">
                <a:effectLst/>
                <a:latin typeface="Arial" panose="020B0604020202020204" pitchFamily="34" charset="0"/>
              </a:rPr>
              <a:t>exploring SSL encryption, </a:t>
            </a:r>
          </a:p>
          <a:p>
            <a:pPr marL="800100" lvl="1" indent="-342900">
              <a:buFont typeface="Arial" panose="020B0604020202020204" pitchFamily="34" charset="0"/>
              <a:buChar char="•"/>
            </a:pPr>
            <a:r>
              <a:rPr lang="en-US" sz="2400" b="0" i="0" dirty="0">
                <a:effectLst/>
                <a:latin typeface="Arial" panose="020B0604020202020204" pitchFamily="34" charset="0"/>
              </a:rPr>
              <a:t>analyzing traffic to detect attacks, </a:t>
            </a:r>
          </a:p>
          <a:p>
            <a:pPr marL="800100" lvl="1" indent="-342900">
              <a:buFont typeface="Arial" panose="020B0604020202020204" pitchFamily="34" charset="0"/>
              <a:buChar char="•"/>
            </a:pPr>
            <a:r>
              <a:rPr lang="en-US" sz="2400" b="0" i="0" dirty="0">
                <a:effectLst/>
                <a:latin typeface="Arial" panose="020B0604020202020204" pitchFamily="34" charset="0"/>
              </a:rPr>
              <a:t>exploiting Microsoft vulnerabilities, and </a:t>
            </a:r>
          </a:p>
          <a:p>
            <a:pPr marL="800100" lvl="1" indent="-342900">
              <a:buFont typeface="Arial" panose="020B0604020202020204" pitchFamily="34" charset="0"/>
              <a:buChar char="•"/>
            </a:pPr>
            <a:r>
              <a:rPr lang="en-US" sz="2400" b="0" i="0" dirty="0">
                <a:effectLst/>
                <a:latin typeface="Arial" panose="020B0604020202020204" pitchFamily="34" charset="0"/>
              </a:rPr>
              <a:t>conducting live memory analysis.</a:t>
            </a:r>
          </a:p>
          <a:p>
            <a:pPr lvl="1"/>
            <a:endParaRPr lang="en-US" sz="24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8325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BCD94-647B-2FC0-DC3E-87CA58E741BD}"/>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314438A7-BBA5-7A7B-62CC-5187A6A30677}"/>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F4F25BF9-2292-4C42-867C-6F8B5802B1B5}"/>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E144F06A-F0BC-7084-F076-DA5170E978C1}"/>
              </a:ext>
            </a:extLst>
          </p:cNvPr>
          <p:cNvSpPr txBox="1">
            <a:spLocks/>
          </p:cNvSpPr>
          <p:nvPr/>
        </p:nvSpPr>
        <p:spPr>
          <a:xfrm>
            <a:off x="3534031" y="3095525"/>
            <a:ext cx="6091881" cy="111179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r>
              <a:rPr lang="en-US" sz="5400" i="0"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38715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30BFC-37C4-F7F8-2E5E-4297B5514609}"/>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96F3C2E0-9BB6-F037-C808-BF7FFA958BA6}"/>
              </a:ext>
            </a:extLst>
          </p:cNvPr>
          <p:cNvPicPr>
            <a:picLocks noChangeAspect="1"/>
          </p:cNvPicPr>
          <p:nvPr/>
        </p:nvPicPr>
        <p:blipFill>
          <a:blip r:embed="rId2"/>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5569657D-C78B-45BE-030F-6EBE6F8B771F}"/>
              </a:ext>
            </a:extLst>
          </p:cNvPr>
          <p:cNvSpPr>
            <a:spLocks noGrp="1"/>
          </p:cNvSpPr>
          <p:nvPr>
            <p:ph type="title"/>
          </p:nvPr>
        </p:nvSpPr>
        <p:spPr>
          <a:xfrm>
            <a:off x="627516" y="1469760"/>
            <a:ext cx="3116581" cy="2916890"/>
          </a:xfrm>
        </p:spPr>
        <p:txBody>
          <a:bodyPr vert="horz" lIns="0" tIns="0" rIns="0" bIns="0" rtlCol="0" anchor="b">
            <a:normAutofit/>
          </a:bodyPr>
          <a:lstStyle/>
          <a:p>
            <a:br>
              <a:rPr lang="en-US" sz="5000" b="1" dirty="0"/>
            </a:br>
            <a:endParaRPr lang="en-US" sz="5000" dirty="0"/>
          </a:p>
        </p:txBody>
      </p:sp>
      <p:sp>
        <p:nvSpPr>
          <p:cNvPr id="3" name="Title 1">
            <a:extLst>
              <a:ext uri="{FF2B5EF4-FFF2-40B4-BE49-F238E27FC236}">
                <a16:creationId xmlns:a16="http://schemas.microsoft.com/office/drawing/2014/main" id="{FDB61B3F-91B6-9C30-2716-212CB24511B2}"/>
              </a:ext>
            </a:extLst>
          </p:cNvPr>
          <p:cNvSpPr txBox="1">
            <a:spLocks/>
          </p:cNvSpPr>
          <p:nvPr/>
        </p:nvSpPr>
        <p:spPr>
          <a:xfrm>
            <a:off x="1013254" y="1631093"/>
            <a:ext cx="5820032" cy="2353804"/>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a:lstStyle>
          <a:p>
            <a:endParaRPr lang="en-US" sz="1600" i="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ACFE85-E2B1-E4A1-CE24-607FD6EE2EA9}"/>
              </a:ext>
            </a:extLst>
          </p:cNvPr>
          <p:cNvSpPr txBox="1"/>
          <p:nvPr/>
        </p:nvSpPr>
        <p:spPr>
          <a:xfrm>
            <a:off x="738727" y="1469760"/>
            <a:ext cx="10936968" cy="480131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As previously stated, this course project is a collection of all projects performed in virtual environments throughout this course. The virtual environments included several Linux-based systems as well as Microsoft.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This compilation illustrates the fundamentals of infrastructure security.  While utilizing the virtual machine setting, activities were completed to learn how to manually conduct a vulnerability analysis, gain familiarity with Wireshark (intrusion analysis),</a:t>
            </a:r>
          </a:p>
          <a:p>
            <a:r>
              <a:rPr lang="en-US" sz="2400" dirty="0">
                <a:latin typeface="Calibri" panose="020F0502020204030204" pitchFamily="34" charset="0"/>
                <a:cs typeface="Calibri" panose="020F0502020204030204" pitchFamily="34" charset="0"/>
              </a:rPr>
              <a:t>Creating and testing an SSL/TSL file (</a:t>
            </a:r>
            <a:r>
              <a:rPr lang="en-US" sz="2400" b="0" i="0" dirty="0">
                <a:solidFill>
                  <a:srgbClr val="EEF0FF"/>
                </a:solidFill>
                <a:effectLst/>
                <a:latin typeface="Google Sans"/>
              </a:rPr>
              <a:t>enables secure encrypted communication between a web server and a client--like a web browser), obtain experience with Snort (IDS/IPS) while testing and creating rules within the program, conducting live memory analysis</a:t>
            </a:r>
            <a:r>
              <a:rPr lang="en-US" sz="2400" b="0" i="0" dirty="0">
                <a:solidFill>
                  <a:srgbClr val="EEF0FF"/>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577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F2E07-8536-B79F-B8FA-24B9EB76CFE2}"/>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F1D8FEB5-02A5-F401-6178-5B7496F5FE49}"/>
              </a:ext>
            </a:extLst>
          </p:cNvPr>
          <p:cNvPicPr>
            <a:picLocks noChangeAspect="1"/>
          </p:cNvPicPr>
          <p:nvPr/>
        </p:nvPicPr>
        <p:blipFill>
          <a:blip r:embed="rId2"/>
          <a:srcRect b="3434"/>
          <a:stretch/>
        </p:blipFill>
        <p:spPr>
          <a:xfrm>
            <a:off x="20" y="0"/>
            <a:ext cx="12191980" cy="6857990"/>
          </a:xfrm>
          <a:prstGeom prst="rect">
            <a:avLst/>
          </a:prstGeom>
        </p:spPr>
      </p:pic>
      <p:sp>
        <p:nvSpPr>
          <p:cNvPr id="2" name="Title 1">
            <a:extLst>
              <a:ext uri="{FF2B5EF4-FFF2-40B4-BE49-F238E27FC236}">
                <a16:creationId xmlns:a16="http://schemas.microsoft.com/office/drawing/2014/main" id="{4BDDD978-3F23-006F-237D-6298F3BF6153}"/>
              </a:ext>
            </a:extLst>
          </p:cNvPr>
          <p:cNvSpPr>
            <a:spLocks noGrp="1"/>
          </p:cNvSpPr>
          <p:nvPr>
            <p:ph type="title"/>
          </p:nvPr>
        </p:nvSpPr>
        <p:spPr>
          <a:xfrm>
            <a:off x="877330" y="5350475"/>
            <a:ext cx="10739801" cy="1507525"/>
          </a:xfrm>
        </p:spPr>
        <p:txBody>
          <a:bodyPr vert="horz" lIns="0" tIns="0" rIns="0" bIns="0" rtlCol="0" anchor="b">
            <a:normAutofit/>
          </a:bodyPr>
          <a:lstStyle/>
          <a:p>
            <a:br>
              <a:rPr lang="en-US" sz="5000" b="1" dirty="0"/>
            </a:br>
            <a:endParaRPr lang="en-US" sz="5000" dirty="0"/>
          </a:p>
        </p:txBody>
      </p:sp>
      <p:pic>
        <p:nvPicPr>
          <p:cNvPr id="3" name="Picture 2" descr="A screenshot of a computer&#10;&#10;AI-generated content may be incorrect.">
            <a:extLst>
              <a:ext uri="{FF2B5EF4-FFF2-40B4-BE49-F238E27FC236}">
                <a16:creationId xmlns:a16="http://schemas.microsoft.com/office/drawing/2014/main" id="{5C9D1405-95E7-097A-3D99-11DD005837E9}"/>
              </a:ext>
            </a:extLst>
          </p:cNvPr>
          <p:cNvPicPr>
            <a:picLocks noChangeAspect="1"/>
          </p:cNvPicPr>
          <p:nvPr/>
        </p:nvPicPr>
        <p:blipFill>
          <a:blip r:embed="rId3"/>
          <a:stretch>
            <a:fillRect/>
          </a:stretch>
        </p:blipFill>
        <p:spPr>
          <a:xfrm>
            <a:off x="1118226" y="1427043"/>
            <a:ext cx="9955548"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id="{999FB0C2-B6D0-3010-11F9-8A4E98ED6FF7}"/>
              </a:ext>
            </a:extLst>
          </p:cNvPr>
          <p:cNvSpPr txBox="1"/>
          <p:nvPr/>
        </p:nvSpPr>
        <p:spPr>
          <a:xfrm>
            <a:off x="2139686" y="5119642"/>
            <a:ext cx="71254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Microsoft Windows Bulletin MS08-067 Vulnerability</a:t>
            </a:r>
          </a:p>
        </p:txBody>
      </p:sp>
    </p:spTree>
    <p:extLst>
      <p:ext uri="{BB962C8B-B14F-4D97-AF65-F5344CB8AC3E}">
        <p14:creationId xmlns:p14="http://schemas.microsoft.com/office/powerpoint/2010/main" val="74491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85EE-765E-9C8F-E5F5-F3CECB699C64}"/>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3E9342EE-C3EA-44BF-424F-D030497C77BF}"/>
              </a:ext>
            </a:extLst>
          </p:cNvPr>
          <p:cNvPicPr>
            <a:picLocks noChangeAspect="1"/>
          </p:cNvPicPr>
          <p:nvPr/>
        </p:nvPicPr>
        <p:blipFill>
          <a:blip r:embed="rId2"/>
          <a:srcRect b="3434"/>
          <a:stretch/>
        </p:blipFill>
        <p:spPr>
          <a:xfrm>
            <a:off x="20" y="0"/>
            <a:ext cx="12191980" cy="6857990"/>
          </a:xfrm>
          <a:prstGeom prst="rect">
            <a:avLst/>
          </a:prstGeom>
        </p:spPr>
      </p:pic>
      <p:sp>
        <p:nvSpPr>
          <p:cNvPr id="2" name="Title 1">
            <a:extLst>
              <a:ext uri="{FF2B5EF4-FFF2-40B4-BE49-F238E27FC236}">
                <a16:creationId xmlns:a16="http://schemas.microsoft.com/office/drawing/2014/main" id="{C6C59E8D-99FA-A583-FA0C-CB7157345D9B}"/>
              </a:ext>
            </a:extLst>
          </p:cNvPr>
          <p:cNvSpPr>
            <a:spLocks noGrp="1"/>
          </p:cNvSpPr>
          <p:nvPr>
            <p:ph type="title"/>
          </p:nvPr>
        </p:nvSpPr>
        <p:spPr>
          <a:xfrm>
            <a:off x="877330" y="5350475"/>
            <a:ext cx="10739801" cy="1507525"/>
          </a:xfrm>
        </p:spPr>
        <p:txBody>
          <a:bodyPr vert="horz" lIns="0" tIns="0" rIns="0" bIns="0" rtlCol="0" anchor="b">
            <a:normAutofit/>
          </a:bodyPr>
          <a:lstStyle/>
          <a:p>
            <a:br>
              <a:rPr lang="en-US" sz="5000" b="1" dirty="0"/>
            </a:br>
            <a:endParaRPr lang="en-US" sz="5000" dirty="0"/>
          </a:p>
        </p:txBody>
      </p:sp>
      <p:sp>
        <p:nvSpPr>
          <p:cNvPr id="5" name="TextBox 4">
            <a:extLst>
              <a:ext uri="{FF2B5EF4-FFF2-40B4-BE49-F238E27FC236}">
                <a16:creationId xmlns:a16="http://schemas.microsoft.com/office/drawing/2014/main" id="{A52C4D42-53EE-BF41-16D4-3490F63155CD}"/>
              </a:ext>
            </a:extLst>
          </p:cNvPr>
          <p:cNvSpPr txBox="1"/>
          <p:nvPr/>
        </p:nvSpPr>
        <p:spPr>
          <a:xfrm>
            <a:off x="2658669" y="4888810"/>
            <a:ext cx="579017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Microsoft Bulletin MS17-010 Vulnerability</a:t>
            </a:r>
          </a:p>
        </p:txBody>
      </p:sp>
      <p:pic>
        <p:nvPicPr>
          <p:cNvPr id="6" name="Picture 5" descr="A computer screen with white text&#10;&#10;AI-generated content may be incorrect.">
            <a:extLst>
              <a:ext uri="{FF2B5EF4-FFF2-40B4-BE49-F238E27FC236}">
                <a16:creationId xmlns:a16="http://schemas.microsoft.com/office/drawing/2014/main" id="{7B94E6CF-37B2-A7A2-773C-6B6F52044BFB}"/>
              </a:ext>
            </a:extLst>
          </p:cNvPr>
          <p:cNvPicPr>
            <a:picLocks noChangeAspect="1"/>
          </p:cNvPicPr>
          <p:nvPr/>
        </p:nvPicPr>
        <p:blipFill>
          <a:blip r:embed="rId3"/>
          <a:stretch>
            <a:fillRect/>
          </a:stretch>
        </p:blipFill>
        <p:spPr>
          <a:xfrm>
            <a:off x="1565224" y="1276693"/>
            <a:ext cx="8789701" cy="3142319"/>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975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83098-CEF9-034A-4FB1-7BC64D7A249E}"/>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D9CDB114-1F4C-9D54-4F5C-2FC5155235B8}"/>
              </a:ext>
            </a:extLst>
          </p:cNvPr>
          <p:cNvPicPr>
            <a:picLocks noChangeAspect="1"/>
          </p:cNvPicPr>
          <p:nvPr/>
        </p:nvPicPr>
        <p:blipFill>
          <a:blip r:embed="rId2"/>
          <a:srcRect b="3434"/>
          <a:stretch/>
        </p:blipFill>
        <p:spPr>
          <a:xfrm>
            <a:off x="20" y="0"/>
            <a:ext cx="12191980" cy="6857990"/>
          </a:xfrm>
          <a:prstGeom prst="rect">
            <a:avLst/>
          </a:prstGeom>
        </p:spPr>
      </p:pic>
      <p:sp>
        <p:nvSpPr>
          <p:cNvPr id="2" name="Title 1">
            <a:extLst>
              <a:ext uri="{FF2B5EF4-FFF2-40B4-BE49-F238E27FC236}">
                <a16:creationId xmlns:a16="http://schemas.microsoft.com/office/drawing/2014/main" id="{9751479E-0343-847B-7D1E-C11CFB6E156D}"/>
              </a:ext>
            </a:extLst>
          </p:cNvPr>
          <p:cNvSpPr>
            <a:spLocks noGrp="1"/>
          </p:cNvSpPr>
          <p:nvPr>
            <p:ph type="title"/>
          </p:nvPr>
        </p:nvSpPr>
        <p:spPr>
          <a:xfrm>
            <a:off x="877330" y="5350475"/>
            <a:ext cx="10739801" cy="1507525"/>
          </a:xfrm>
        </p:spPr>
        <p:txBody>
          <a:bodyPr vert="horz" lIns="0" tIns="0" rIns="0" bIns="0" rtlCol="0" anchor="b">
            <a:normAutofit/>
          </a:bodyPr>
          <a:lstStyle/>
          <a:p>
            <a:br>
              <a:rPr lang="en-US" sz="5000" b="1" dirty="0"/>
            </a:br>
            <a:endParaRPr lang="en-US" sz="5000" dirty="0"/>
          </a:p>
        </p:txBody>
      </p:sp>
      <p:sp>
        <p:nvSpPr>
          <p:cNvPr id="5" name="TextBox 4">
            <a:extLst>
              <a:ext uri="{FF2B5EF4-FFF2-40B4-BE49-F238E27FC236}">
                <a16:creationId xmlns:a16="http://schemas.microsoft.com/office/drawing/2014/main" id="{E5A3D01F-0E38-27F4-EC82-005B9887FEE3}"/>
              </a:ext>
            </a:extLst>
          </p:cNvPr>
          <p:cNvSpPr txBox="1"/>
          <p:nvPr/>
        </p:nvSpPr>
        <p:spPr>
          <a:xfrm>
            <a:off x="792319" y="2598003"/>
            <a:ext cx="399343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Meterpreter Session Command Output</a:t>
            </a:r>
          </a:p>
        </p:txBody>
      </p:sp>
      <p:pic>
        <p:nvPicPr>
          <p:cNvPr id="8" name="Picture 7" descr="A screenshot of a computer program&#10;&#10;AI-generated content may be incorrect.">
            <a:extLst>
              <a:ext uri="{FF2B5EF4-FFF2-40B4-BE49-F238E27FC236}">
                <a16:creationId xmlns:a16="http://schemas.microsoft.com/office/drawing/2014/main" id="{713456F3-D8CE-74FF-239A-04A13B3DEF45}"/>
              </a:ext>
            </a:extLst>
          </p:cNvPr>
          <p:cNvPicPr>
            <a:picLocks noChangeAspect="1"/>
          </p:cNvPicPr>
          <p:nvPr/>
        </p:nvPicPr>
        <p:blipFill>
          <a:blip r:embed="rId3"/>
          <a:stretch>
            <a:fillRect/>
          </a:stretch>
        </p:blipFill>
        <p:spPr>
          <a:xfrm>
            <a:off x="4374124" y="1117716"/>
            <a:ext cx="6183040" cy="4730025"/>
          </a:xfrm>
          <a:prstGeom prst="rect">
            <a:avLst/>
          </a:prstGeom>
        </p:spPr>
      </p:pic>
    </p:spTree>
    <p:extLst>
      <p:ext uri="{BB962C8B-B14F-4D97-AF65-F5344CB8AC3E}">
        <p14:creationId xmlns:p14="http://schemas.microsoft.com/office/powerpoint/2010/main" val="24621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09C2-2FB6-0231-DA77-AFF9CC8A35C0}"/>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0739BF22-41E1-6F3E-828F-75A9958D2F3A}"/>
              </a:ext>
            </a:extLst>
          </p:cNvPr>
          <p:cNvPicPr>
            <a:picLocks noChangeAspect="1"/>
          </p:cNvPicPr>
          <p:nvPr/>
        </p:nvPicPr>
        <p:blipFill>
          <a:blip r:embed="rId3"/>
          <a:srcRect b="3434"/>
          <a:stretch/>
        </p:blipFill>
        <p:spPr>
          <a:xfrm>
            <a:off x="20" y="12367"/>
            <a:ext cx="12191980" cy="6857990"/>
          </a:xfrm>
          <a:prstGeom prst="rect">
            <a:avLst/>
          </a:prstGeom>
        </p:spPr>
      </p:pic>
      <p:sp>
        <p:nvSpPr>
          <p:cNvPr id="2" name="Title 1">
            <a:extLst>
              <a:ext uri="{FF2B5EF4-FFF2-40B4-BE49-F238E27FC236}">
                <a16:creationId xmlns:a16="http://schemas.microsoft.com/office/drawing/2014/main" id="{02AF802C-AB7C-13E2-4093-AD5F0B5F7F47}"/>
              </a:ext>
            </a:extLst>
          </p:cNvPr>
          <p:cNvSpPr>
            <a:spLocks noGrp="1"/>
          </p:cNvSpPr>
          <p:nvPr>
            <p:ph type="title"/>
          </p:nvPr>
        </p:nvSpPr>
        <p:spPr>
          <a:xfrm>
            <a:off x="627516" y="1469759"/>
            <a:ext cx="10936967" cy="2929247"/>
          </a:xfrm>
        </p:spPr>
        <p:txBody>
          <a:bodyPr vert="horz" lIns="0" tIns="0" rIns="0" bIns="0" rtlCol="0" anchor="b">
            <a:normAutofit/>
          </a:bodyPr>
          <a:lstStyle/>
          <a:p>
            <a:r>
              <a:rPr lang="en-US" sz="5000" b="1" i="0" dirty="0">
                <a:latin typeface="Arial" panose="020B0604020202020204" pitchFamily="34" charset="0"/>
                <a:cs typeface="Arial" panose="020B0604020202020204" pitchFamily="34" charset="0"/>
              </a:rPr>
              <a:t>Intrusion Analysis Using Wireshark</a:t>
            </a:r>
            <a:br>
              <a:rPr lang="en-US" sz="5000" b="1" dirty="0"/>
            </a:br>
            <a:endParaRPr lang="en-US" sz="5000" dirty="0"/>
          </a:p>
        </p:txBody>
      </p:sp>
    </p:spTree>
    <p:extLst>
      <p:ext uri="{BB962C8B-B14F-4D97-AF65-F5344CB8AC3E}">
        <p14:creationId xmlns:p14="http://schemas.microsoft.com/office/powerpoint/2010/main" val="27664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EA61-8C04-1DAB-8588-0DC2EC0A885C}"/>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70F27CFF-BE46-D9A7-F186-5CDC0A4A690C}"/>
              </a:ext>
            </a:extLst>
          </p:cNvPr>
          <p:cNvPicPr>
            <a:picLocks noChangeAspect="1"/>
          </p:cNvPicPr>
          <p:nvPr/>
        </p:nvPicPr>
        <p:blipFill>
          <a:blip r:embed="rId2"/>
          <a:srcRect b="3434"/>
          <a:stretch/>
        </p:blipFill>
        <p:spPr>
          <a:xfrm>
            <a:off x="20" y="15884"/>
            <a:ext cx="12191980" cy="6857990"/>
          </a:xfrm>
          <a:prstGeom prst="rect">
            <a:avLst/>
          </a:prstGeom>
        </p:spPr>
      </p:pic>
      <p:sp>
        <p:nvSpPr>
          <p:cNvPr id="2" name="Title 1">
            <a:extLst>
              <a:ext uri="{FF2B5EF4-FFF2-40B4-BE49-F238E27FC236}">
                <a16:creationId xmlns:a16="http://schemas.microsoft.com/office/drawing/2014/main" id="{A36EE7AF-B48B-FAE2-D609-AFE5D7A7A255}"/>
              </a:ext>
            </a:extLst>
          </p:cNvPr>
          <p:cNvSpPr>
            <a:spLocks noGrp="1"/>
          </p:cNvSpPr>
          <p:nvPr>
            <p:ph type="title"/>
          </p:nvPr>
        </p:nvSpPr>
        <p:spPr>
          <a:xfrm>
            <a:off x="653536" y="589289"/>
            <a:ext cx="6551760" cy="1099751"/>
          </a:xfrm>
        </p:spPr>
        <p:txBody>
          <a:bodyPr vert="horz" lIns="0" tIns="0" rIns="0" bIns="0" rtlCol="0" anchor="b">
            <a:normAutofit fontScale="90000"/>
          </a:bodyPr>
          <a:lstStyle/>
          <a:p>
            <a:r>
              <a:rPr lang="en-US" sz="5000" b="1" i="0" dirty="0">
                <a:latin typeface="Arial" panose="020B0604020202020204" pitchFamily="34" charset="0"/>
                <a:cs typeface="Arial" panose="020B0604020202020204" pitchFamily="34" charset="0"/>
              </a:rPr>
              <a:t>Basic Attack Analysis</a:t>
            </a:r>
            <a:br>
              <a:rPr lang="en-US" sz="5000" b="1" dirty="0"/>
            </a:br>
            <a:endParaRPr lang="en-US" sz="5000" dirty="0"/>
          </a:p>
        </p:txBody>
      </p:sp>
      <p:sp>
        <p:nvSpPr>
          <p:cNvPr id="3" name="Text Placeholder 6">
            <a:extLst>
              <a:ext uri="{FF2B5EF4-FFF2-40B4-BE49-F238E27FC236}">
                <a16:creationId xmlns:a16="http://schemas.microsoft.com/office/drawing/2014/main" id="{9DA9732E-127B-4FA3-5E5A-519100AB5D94}"/>
              </a:ext>
            </a:extLst>
          </p:cNvPr>
          <p:cNvSpPr txBox="1">
            <a:spLocks/>
          </p:cNvSpPr>
          <p:nvPr/>
        </p:nvSpPr>
        <p:spPr>
          <a:xfrm>
            <a:off x="678250" y="914400"/>
            <a:ext cx="9909313" cy="5535827"/>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dirty="0">
                <a:latin typeface="Arial" panose="020B0604020202020204" pitchFamily="34" charset="0"/>
                <a:cs typeface="Arial" panose="020B0604020202020204" pitchFamily="34" charset="0"/>
              </a:rPr>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Do a little Internet research to discover which operating systems use the specific values in their ping commands. What operating system generated the echo request in capture 20?</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Review packet no. 37 and beyond, what do you think is taking place here? </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Look at capture 22846. What is suspicious about the flag settings in this packet?</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What is the IP address of the host being targeted? </a:t>
            </a:r>
          </a:p>
        </p:txBody>
      </p:sp>
      <p:sp>
        <p:nvSpPr>
          <p:cNvPr id="5" name="TextBox 4">
            <a:extLst>
              <a:ext uri="{FF2B5EF4-FFF2-40B4-BE49-F238E27FC236}">
                <a16:creationId xmlns:a16="http://schemas.microsoft.com/office/drawing/2014/main" id="{B772DFEB-C6FE-2F1C-3E70-2B471156540D}"/>
              </a:ext>
            </a:extLst>
          </p:cNvPr>
          <p:cNvSpPr txBox="1"/>
          <p:nvPr/>
        </p:nvSpPr>
        <p:spPr>
          <a:xfrm>
            <a:off x="919389" y="2145558"/>
            <a:ext cx="9211713" cy="307777"/>
          </a:xfrm>
          <a:prstGeom prst="rect">
            <a:avLst/>
          </a:prstGeom>
          <a:noFill/>
        </p:spPr>
        <p:txBody>
          <a:bodyPr wrap="square" rtlCol="0">
            <a:spAutoFit/>
          </a:bodyPr>
          <a:lstStyle/>
          <a:p>
            <a:r>
              <a:rPr lang="en-US" sz="1400" b="1" dirty="0"/>
              <a:t>Packet 20 had a TTL of 64, while packet 22’s was 128. The packet length of 20 was 98 and the packet length of 22 was 74. </a:t>
            </a:r>
          </a:p>
        </p:txBody>
      </p:sp>
      <p:sp>
        <p:nvSpPr>
          <p:cNvPr id="6" name="TextBox 5">
            <a:extLst>
              <a:ext uri="{FF2B5EF4-FFF2-40B4-BE49-F238E27FC236}">
                <a16:creationId xmlns:a16="http://schemas.microsoft.com/office/drawing/2014/main" id="{25051B4B-A92D-54D5-5547-2AD3780F1AE9}"/>
              </a:ext>
            </a:extLst>
          </p:cNvPr>
          <p:cNvSpPr txBox="1"/>
          <p:nvPr/>
        </p:nvSpPr>
        <p:spPr>
          <a:xfrm>
            <a:off x="912573" y="3044074"/>
            <a:ext cx="9909313" cy="307777"/>
          </a:xfrm>
          <a:prstGeom prst="rect">
            <a:avLst/>
          </a:prstGeom>
          <a:noFill/>
        </p:spPr>
        <p:txBody>
          <a:bodyPr wrap="square" rtlCol="0">
            <a:spAutoFit/>
          </a:bodyPr>
          <a:lstStyle/>
          <a:p>
            <a:r>
              <a:rPr lang="en-US" sz="1400" b="1" dirty="0"/>
              <a:t>The operating system that generated the echo request in capture 20 would be a Linux system, so therefore it was the Ubuntu VM.  </a:t>
            </a:r>
          </a:p>
        </p:txBody>
      </p:sp>
      <p:sp>
        <p:nvSpPr>
          <p:cNvPr id="7" name="TextBox 6">
            <a:extLst>
              <a:ext uri="{FF2B5EF4-FFF2-40B4-BE49-F238E27FC236}">
                <a16:creationId xmlns:a16="http://schemas.microsoft.com/office/drawing/2014/main" id="{91F6DE3D-7263-6A1F-BE33-05CA51D3FB3F}"/>
              </a:ext>
            </a:extLst>
          </p:cNvPr>
          <p:cNvSpPr txBox="1"/>
          <p:nvPr/>
        </p:nvSpPr>
        <p:spPr>
          <a:xfrm>
            <a:off x="894675" y="3802191"/>
            <a:ext cx="9692888" cy="738664"/>
          </a:xfrm>
          <a:prstGeom prst="rect">
            <a:avLst/>
          </a:prstGeom>
          <a:noFill/>
        </p:spPr>
        <p:txBody>
          <a:bodyPr wrap="square" rtlCol="0">
            <a:spAutoFit/>
          </a:bodyPr>
          <a:lstStyle/>
          <a:p>
            <a:r>
              <a:rPr lang="en-US" sz="1400" b="1" dirty="0"/>
              <a:t>At packet 37, protocol traffic switches from ARP to TCP. Flags are set prior to 37. The traffic following 37 begins to show lines in red. This is an indication that reset flags are set or some type of abort has happened. This could be a conversation between a client and an attacker in the network. </a:t>
            </a:r>
          </a:p>
        </p:txBody>
      </p:sp>
      <p:sp>
        <p:nvSpPr>
          <p:cNvPr id="8" name="TextBox 7">
            <a:extLst>
              <a:ext uri="{FF2B5EF4-FFF2-40B4-BE49-F238E27FC236}">
                <a16:creationId xmlns:a16="http://schemas.microsoft.com/office/drawing/2014/main" id="{53917430-3D5D-DA64-C1CB-3EBF66F0F801}"/>
              </a:ext>
            </a:extLst>
          </p:cNvPr>
          <p:cNvSpPr txBox="1"/>
          <p:nvPr/>
        </p:nvSpPr>
        <p:spPr>
          <a:xfrm>
            <a:off x="919389" y="4797296"/>
            <a:ext cx="9211713" cy="307777"/>
          </a:xfrm>
          <a:prstGeom prst="rect">
            <a:avLst/>
          </a:prstGeom>
          <a:noFill/>
        </p:spPr>
        <p:txBody>
          <a:bodyPr wrap="square" rtlCol="0">
            <a:spAutoFit/>
          </a:bodyPr>
          <a:lstStyle/>
          <a:p>
            <a:r>
              <a:rPr lang="en-US" sz="1400" b="1" dirty="0"/>
              <a:t>A Fin flag is set in 22846. In the prior packet, RST and ACK flags are set. Also, the Win is doubled to 2048 in packet 22846. </a:t>
            </a:r>
          </a:p>
        </p:txBody>
      </p:sp>
      <p:sp>
        <p:nvSpPr>
          <p:cNvPr id="9" name="TextBox 8">
            <a:extLst>
              <a:ext uri="{FF2B5EF4-FFF2-40B4-BE49-F238E27FC236}">
                <a16:creationId xmlns:a16="http://schemas.microsoft.com/office/drawing/2014/main" id="{CFF8EE25-BE8E-0358-9FDC-AE0FF26C3640}"/>
              </a:ext>
            </a:extLst>
          </p:cNvPr>
          <p:cNvSpPr txBox="1"/>
          <p:nvPr/>
        </p:nvSpPr>
        <p:spPr>
          <a:xfrm>
            <a:off x="919389" y="5656858"/>
            <a:ext cx="5907503" cy="307777"/>
          </a:xfrm>
          <a:prstGeom prst="rect">
            <a:avLst/>
          </a:prstGeom>
          <a:noFill/>
        </p:spPr>
        <p:txBody>
          <a:bodyPr wrap="square" rtlCol="0">
            <a:spAutoFit/>
          </a:bodyPr>
          <a:lstStyle/>
          <a:p>
            <a:r>
              <a:rPr lang="en-US" sz="1400" b="1" dirty="0"/>
              <a:t>The IP address of the targeted host is 192.168.25.1</a:t>
            </a:r>
          </a:p>
        </p:txBody>
      </p:sp>
    </p:spTree>
    <p:extLst>
      <p:ext uri="{BB962C8B-B14F-4D97-AF65-F5344CB8AC3E}">
        <p14:creationId xmlns:p14="http://schemas.microsoft.com/office/powerpoint/2010/main" val="31720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B1E18-89B4-C56B-3AF9-7A6E46BC8229}"/>
            </a:ext>
          </a:extLst>
        </p:cNvPr>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36C5194C-A61A-8A2C-C9C5-F1BDE72C38E0}"/>
              </a:ext>
            </a:extLst>
          </p:cNvPr>
          <p:cNvPicPr>
            <a:picLocks noChangeAspect="1"/>
          </p:cNvPicPr>
          <p:nvPr/>
        </p:nvPicPr>
        <p:blipFill>
          <a:blip r:embed="rId2"/>
          <a:srcRect b="3434"/>
          <a:stretch/>
        </p:blipFill>
        <p:spPr>
          <a:xfrm>
            <a:off x="20" y="10"/>
            <a:ext cx="12191980" cy="6857990"/>
          </a:xfrm>
          <a:prstGeom prst="rect">
            <a:avLst/>
          </a:prstGeom>
        </p:spPr>
      </p:pic>
      <p:sp>
        <p:nvSpPr>
          <p:cNvPr id="5" name="Title 4">
            <a:extLst>
              <a:ext uri="{FF2B5EF4-FFF2-40B4-BE49-F238E27FC236}">
                <a16:creationId xmlns:a16="http://schemas.microsoft.com/office/drawing/2014/main" id="{C349ED99-BD62-65CD-F675-187C6BC0B7C6}"/>
              </a:ext>
            </a:extLst>
          </p:cNvPr>
          <p:cNvSpPr>
            <a:spLocks noGrp="1"/>
          </p:cNvSpPr>
          <p:nvPr>
            <p:ph type="title"/>
          </p:nvPr>
        </p:nvSpPr>
        <p:spPr>
          <a:xfrm>
            <a:off x="445008" y="660648"/>
            <a:ext cx="11301984" cy="1141200"/>
          </a:xfrm>
        </p:spPr>
        <p:txBody>
          <a:bodyPr/>
          <a:lstStyle/>
          <a:p>
            <a:r>
              <a:rPr lang="en-US" b="1" i="0" dirty="0">
                <a:latin typeface="Arial" panose="020B0604020202020204" pitchFamily="34" charset="0"/>
                <a:cs typeface="Arial" panose="020B0604020202020204" pitchFamily="34" charset="0"/>
              </a:rPr>
              <a:t>References</a:t>
            </a:r>
          </a:p>
        </p:txBody>
      </p:sp>
      <p:sp>
        <p:nvSpPr>
          <p:cNvPr id="6" name="Text Placeholder 6">
            <a:extLst>
              <a:ext uri="{FF2B5EF4-FFF2-40B4-BE49-F238E27FC236}">
                <a16:creationId xmlns:a16="http://schemas.microsoft.com/office/drawing/2014/main" id="{7FCE8672-15EC-B502-C73E-B674B85D6040}"/>
              </a:ext>
            </a:extLst>
          </p:cNvPr>
          <p:cNvSpPr txBox="1">
            <a:spLocks/>
          </p:cNvSpPr>
          <p:nvPr/>
        </p:nvSpPr>
        <p:spPr>
          <a:xfrm>
            <a:off x="1490143" y="2189233"/>
            <a:ext cx="9211713" cy="2479533"/>
          </a:xfrm>
          <a:prstGeom prst="rect">
            <a:avLst/>
          </a:prstGeom>
        </p:spPr>
        <p:txBody>
          <a:bodyPr wrap="square" lIns="0" tIns="0" rIns="0" bIns="0" anchor="ctr" anchorCtr="0">
            <a:normAutofit/>
          </a:bodyPr>
          <a:lstStyle>
            <a:defPPr>
              <a:defRPr lang="en-US"/>
            </a:defPPr>
            <a:lvl1pPr marL="0" algn="l" defTabSz="914400" rtl="0" eaLnBrk="1" latinLnBrk="0" hangingPunct="1">
              <a:defRPr sz="900" kern="1200" cap="all" spc="200" baseline="0">
                <a:solidFill>
                  <a:schemeClr val="tx1">
                    <a:alpha val="5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en-US" sz="2000" dirty="0">
                <a:latin typeface="Arial" panose="020B0604020202020204" pitchFamily="34" charset="0"/>
                <a:cs typeface="Arial" panose="020B0604020202020204" pitchFamily="34" charset="0"/>
              </a:rPr>
              <a:t>Module 2 Project Video</a:t>
            </a:r>
          </a:p>
          <a:p>
            <a:pPr marL="342900" indent="-3429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en-US" sz="2000" dirty="0">
                <a:latin typeface="Arial" panose="020B0604020202020204" pitchFamily="34" charset="0"/>
                <a:cs typeface="Arial" panose="020B0604020202020204" pitchFamily="34" charset="0"/>
                <a:hlinkClick r:id="rId3"/>
              </a:rPr>
              <a:t>https://osqa-ask.wireshark.org/questions/25704/finding-an-intruders-operating-system/</a:t>
            </a:r>
            <a:r>
              <a:rPr lang="en-US" sz="2000" dirty="0">
                <a:latin typeface="Arial" panose="020B0604020202020204" pitchFamily="34" charset="0"/>
                <a:cs typeface="Arial" panose="020B0604020202020204" pitchFamily="34" charset="0"/>
              </a:rPr>
              <a:t> </a:t>
            </a:r>
          </a:p>
          <a:p>
            <a:pPr marL="342900" indent="-3429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en-US" sz="2000" dirty="0">
                <a:latin typeface="Arial" panose="020B0604020202020204" pitchFamily="34" charset="0"/>
                <a:cs typeface="Arial" panose="020B0604020202020204" pitchFamily="34" charset="0"/>
                <a:hlinkClick r:id="rId4"/>
              </a:rPr>
              <a:t>www.geeksforgeeks.org</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84118098"/>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473</TotalTime>
  <Words>1181</Words>
  <Application>Microsoft Macintosh PowerPoint</Application>
  <PresentationFormat>Widescreen</PresentationFormat>
  <Paragraphs>158</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Bell MT</vt:lpstr>
      <vt:lpstr>Calibri</vt:lpstr>
      <vt:lpstr>Calibri Light</vt:lpstr>
      <vt:lpstr>Google Sans</vt:lpstr>
      <vt:lpstr>ThinLineVTI</vt:lpstr>
      <vt:lpstr>SEC290</vt:lpstr>
      <vt:lpstr>INTRODUCTION</vt:lpstr>
      <vt:lpstr>Manual Vulnerability Analysis (on a test VM network) </vt:lpstr>
      <vt:lpstr> </vt:lpstr>
      <vt:lpstr> </vt:lpstr>
      <vt:lpstr> </vt:lpstr>
      <vt:lpstr>Intrusion Analysis Using Wireshark </vt:lpstr>
      <vt:lpstr>Basic Attack Analysis </vt:lpstr>
      <vt:lpstr>References</vt:lpstr>
      <vt:lpstr>Open SSL </vt:lpstr>
      <vt:lpstr> </vt:lpstr>
      <vt:lpstr> </vt:lpstr>
      <vt:lpstr>References </vt:lpstr>
      <vt:lpstr>Snort Intrusion Detection and Intrusion Prevention System (IDS/IPS) </vt:lpstr>
      <vt:lpstr> </vt:lpstr>
      <vt:lpstr> </vt:lpstr>
      <vt:lpstr> </vt:lpstr>
      <vt:lpstr> </vt:lpstr>
      <vt:lpstr>Live Memory Analysis </vt:lpstr>
      <vt:lpstr> </vt:lpstr>
      <vt:lpstr> </vt:lpstr>
      <vt:lpstr> </vt:lpstr>
      <vt:lpstr> </vt:lpstr>
      <vt:lpstr>Firewall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Banister</dc:creator>
  <cp:lastModifiedBy>Jason Banister</cp:lastModifiedBy>
  <cp:revision>2</cp:revision>
  <dcterms:created xsi:type="dcterms:W3CDTF">2025-04-21T21:00:27Z</dcterms:created>
  <dcterms:modified xsi:type="dcterms:W3CDTF">2025-04-23T02:36:51Z</dcterms:modified>
</cp:coreProperties>
</file>